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5143500" cx="9144000"/>
  <p:notesSz cx="6858000" cy="9144000"/>
  <p:embeddedFontLst>
    <p:embeddedFont>
      <p:font typeface="Raleway"/>
      <p:regular r:id="rId57"/>
      <p:bold r:id="rId58"/>
      <p:italic r:id="rId59"/>
      <p:boldItalic r:id="rId60"/>
    </p:embeddedFont>
    <p:embeddedFont>
      <p:font typeface="Lato"/>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C9945E8-7765-4AAD-883A-EFA563BDB470}">
  <a:tblStyle styleId="{4C9945E8-7765-4AAD-883A-EFA563BDB47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ato-bold.fntdata"/><Relationship Id="rId61" Type="http://schemas.openxmlformats.org/officeDocument/2006/relationships/font" Target="fonts/Lato-regular.fntdata"/><Relationship Id="rId20" Type="http://schemas.openxmlformats.org/officeDocument/2006/relationships/slide" Target="slides/slide14.xml"/><Relationship Id="rId64" Type="http://schemas.openxmlformats.org/officeDocument/2006/relationships/font" Target="fonts/Lato-boldItalic.fntdata"/><Relationship Id="rId63" Type="http://schemas.openxmlformats.org/officeDocument/2006/relationships/font" Target="fonts/Lato-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aleway-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aleway-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aleway-italic.fntdata"/><Relationship Id="rId14" Type="http://schemas.openxmlformats.org/officeDocument/2006/relationships/slide" Target="slides/slide8.xml"/><Relationship Id="rId58" Type="http://schemas.openxmlformats.org/officeDocument/2006/relationships/font" Target="fonts/Raleway-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444dd1a5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d444dd1a5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444dd1a5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d444dd1a5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d444dd1a5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d444dd1a5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d455167b65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d455167b65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d455167b65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d455167b65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d455167b65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d455167b65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d455167b65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d455167b65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d455167b6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d455167b6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442076a10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d442076a1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d442076a1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d442076a1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442076a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442076a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442076a10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d442076a10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442076a1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d442076a1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d442076a1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d442076a1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d442076a1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d442076a1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d442076a1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d442076a1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d442076a10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d442076a10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d442076a1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d442076a1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d442076a10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d442076a10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d442076a10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d442076a10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d442076a10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d442076a10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442076a1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442076a1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d442076a10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d442076a10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d442076a1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d442076a1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d442076a10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d442076a10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d442076a10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d442076a10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d442076a10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d442076a10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d442076a10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d442076a10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d442076a1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d442076a1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d442076a10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d442076a10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d442076a10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d442076a10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d442076a10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d442076a10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d442076a1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d442076a1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d442076a10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d442076a10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d455167b6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d455167b6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d455167b65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d455167b65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d455167b65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d455167b65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d455167b65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d455167b65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d455167b65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d455167b65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d455167b65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d455167b65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d455167b65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d455167b65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d455167b65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d455167b65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d442076a1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d442076a1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d444dd1a5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d444dd1a5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d442076a1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d442076a1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d444dd1a5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d444dd1a5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444dd1a5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d444dd1a5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444dd1a5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444dd1a5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d444dd1a5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d444dd1a5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2.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2.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9.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9.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1.pn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3.pn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4.pn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b="0" sz="2700">
              <a:solidFill>
                <a:srgbClr val="000000"/>
              </a:solidFill>
              <a:latin typeface="Times New Roman"/>
              <a:ea typeface="Times New Roman"/>
              <a:cs typeface="Times New Roman"/>
              <a:sym typeface="Times New Roman"/>
            </a:endParaRPr>
          </a:p>
          <a:p>
            <a:pPr indent="0" lvl="0" marL="0" rtl="0" algn="ctr">
              <a:spcBef>
                <a:spcPts val="0"/>
              </a:spcBef>
              <a:spcAft>
                <a:spcPts val="0"/>
              </a:spcAft>
              <a:buNone/>
            </a:pPr>
            <a:r>
              <a:rPr b="0" lang="zh-CN" sz="2700">
                <a:solidFill>
                  <a:srgbClr val="000000"/>
                </a:solidFill>
                <a:latin typeface="Times New Roman"/>
                <a:ea typeface="Times New Roman"/>
                <a:cs typeface="Times New Roman"/>
                <a:sym typeface="Times New Roman"/>
              </a:rPr>
              <a:t>Group3</a:t>
            </a:r>
            <a:endParaRPr b="0" sz="2700">
              <a:solidFill>
                <a:srgbClr val="000000"/>
              </a:solidFill>
              <a:latin typeface="Times New Roman"/>
              <a:ea typeface="Times New Roman"/>
              <a:cs typeface="Times New Roman"/>
              <a:sym typeface="Times New Roman"/>
            </a:endParaRPr>
          </a:p>
          <a:p>
            <a:pPr indent="0" lvl="0" marL="0" rtl="0" algn="ctr">
              <a:spcBef>
                <a:spcPts val="0"/>
              </a:spcBef>
              <a:spcAft>
                <a:spcPts val="0"/>
              </a:spcAft>
              <a:buNone/>
            </a:pPr>
            <a:r>
              <a:rPr b="0" lang="zh-CN" sz="2700">
                <a:solidFill>
                  <a:srgbClr val="000000"/>
                </a:solidFill>
                <a:latin typeface="Times New Roman"/>
                <a:ea typeface="Times New Roman"/>
                <a:cs typeface="Times New Roman"/>
                <a:sym typeface="Times New Roman"/>
              </a:rPr>
              <a:t>Security Ananlysis on NSL-KDD dataset </a:t>
            </a:r>
            <a:endParaRPr sz="5600"/>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fontScale="92500"/>
          </a:bodyPr>
          <a:lstStyle/>
          <a:p>
            <a:pPr indent="0" lvl="0" marL="0" rtl="0" algn="r">
              <a:spcBef>
                <a:spcPts val="0"/>
              </a:spcBef>
              <a:spcAft>
                <a:spcPts val="0"/>
              </a:spcAft>
              <a:buNone/>
            </a:pPr>
            <a:r>
              <a:rPr lang="zh-CN" sz="1200"/>
              <a:t>Xiecongyou Yang,  Yuannan Yang,  Siqi Cao</a:t>
            </a:r>
            <a:endParaRPr sz="1200"/>
          </a:p>
          <a:p>
            <a:pPr indent="0" lvl="0" marL="0" rtl="0" algn="ctr">
              <a:spcBef>
                <a:spcPts val="0"/>
              </a:spcBef>
              <a:spcAft>
                <a:spcPts val="0"/>
              </a:spcAft>
              <a:buNone/>
            </a:pPr>
            <a:r>
              <a:rPr lang="zh-CN" sz="1200"/>
              <a:t>				                                                                                                              (</a:t>
            </a:r>
            <a:r>
              <a:rPr lang="zh-CN" sz="1300">
                <a:solidFill>
                  <a:srgbClr val="000000"/>
                </a:solidFill>
                <a:latin typeface="Arial"/>
                <a:ea typeface="Arial"/>
                <a:cs typeface="Arial"/>
                <a:sym typeface="Arial"/>
              </a:rPr>
              <a:t>https://github.com/xcyyang/SA-group3)</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Binary</a:t>
            </a:r>
            <a:r>
              <a:rPr lang="zh-CN"/>
              <a:t> Labels  - Decision Tree</a:t>
            </a:r>
            <a:endParaRPr/>
          </a:p>
        </p:txBody>
      </p:sp>
      <p:sp>
        <p:nvSpPr>
          <p:cNvPr id="153" name="Google Shape;153;p22"/>
          <p:cNvSpPr/>
          <p:nvPr/>
        </p:nvSpPr>
        <p:spPr>
          <a:xfrm>
            <a:off x="1933550" y="1898025"/>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Standardize</a:t>
            </a:r>
            <a:endParaRPr/>
          </a:p>
        </p:txBody>
      </p:sp>
      <p:sp>
        <p:nvSpPr>
          <p:cNvPr id="154" name="Google Shape;154;p22"/>
          <p:cNvSpPr/>
          <p:nvPr/>
        </p:nvSpPr>
        <p:spPr>
          <a:xfrm>
            <a:off x="1933550" y="2710775"/>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PCA/ANOVA F-test</a:t>
            </a:r>
            <a:endParaRPr/>
          </a:p>
        </p:txBody>
      </p:sp>
      <p:sp>
        <p:nvSpPr>
          <p:cNvPr id="155" name="Google Shape;155;p22"/>
          <p:cNvSpPr/>
          <p:nvPr/>
        </p:nvSpPr>
        <p:spPr>
          <a:xfrm>
            <a:off x="1933550" y="3523525"/>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Decision Tree</a:t>
            </a:r>
            <a:endParaRPr/>
          </a:p>
        </p:txBody>
      </p:sp>
      <p:cxnSp>
        <p:nvCxnSpPr>
          <p:cNvPr id="156" name="Google Shape;156;p22"/>
          <p:cNvCxnSpPr>
            <a:stCxn id="153" idx="2"/>
            <a:endCxn id="154" idx="0"/>
          </p:cNvCxnSpPr>
          <p:nvPr/>
        </p:nvCxnSpPr>
        <p:spPr>
          <a:xfrm>
            <a:off x="2828000" y="2433225"/>
            <a:ext cx="0" cy="277500"/>
          </a:xfrm>
          <a:prstGeom prst="straightConnector1">
            <a:avLst/>
          </a:prstGeom>
          <a:noFill/>
          <a:ln cap="flat" cmpd="sng" w="9525">
            <a:solidFill>
              <a:schemeClr val="dk2"/>
            </a:solidFill>
            <a:prstDash val="solid"/>
            <a:round/>
            <a:headEnd len="med" w="med" type="none"/>
            <a:tailEnd len="med" w="med" type="triangle"/>
          </a:ln>
        </p:spPr>
      </p:cxnSp>
      <p:cxnSp>
        <p:nvCxnSpPr>
          <p:cNvPr id="157" name="Google Shape;157;p22"/>
          <p:cNvCxnSpPr>
            <a:stCxn id="154" idx="2"/>
            <a:endCxn id="155" idx="0"/>
          </p:cNvCxnSpPr>
          <p:nvPr/>
        </p:nvCxnSpPr>
        <p:spPr>
          <a:xfrm>
            <a:off x="2828000" y="3245975"/>
            <a:ext cx="0" cy="277500"/>
          </a:xfrm>
          <a:prstGeom prst="straightConnector1">
            <a:avLst/>
          </a:prstGeom>
          <a:noFill/>
          <a:ln cap="flat" cmpd="sng" w="9525">
            <a:solidFill>
              <a:schemeClr val="dk2"/>
            </a:solidFill>
            <a:prstDash val="solid"/>
            <a:round/>
            <a:headEnd len="med" w="med" type="none"/>
            <a:tailEnd len="med" w="med" type="triangle"/>
          </a:ln>
        </p:spPr>
      </p:cxnSp>
      <p:cxnSp>
        <p:nvCxnSpPr>
          <p:cNvPr id="158" name="Google Shape;158;p22"/>
          <p:cNvCxnSpPr>
            <a:stCxn id="155" idx="2"/>
            <a:endCxn id="159" idx="0"/>
          </p:cNvCxnSpPr>
          <p:nvPr/>
        </p:nvCxnSpPr>
        <p:spPr>
          <a:xfrm>
            <a:off x="2828000" y="4058725"/>
            <a:ext cx="0" cy="277500"/>
          </a:xfrm>
          <a:prstGeom prst="straightConnector1">
            <a:avLst/>
          </a:prstGeom>
          <a:noFill/>
          <a:ln cap="flat" cmpd="sng" w="9525">
            <a:solidFill>
              <a:schemeClr val="dk2"/>
            </a:solidFill>
            <a:prstDash val="solid"/>
            <a:round/>
            <a:headEnd len="med" w="med" type="none"/>
            <a:tailEnd len="med" w="med" type="triangle"/>
          </a:ln>
        </p:spPr>
      </p:cxnSp>
      <p:sp>
        <p:nvSpPr>
          <p:cNvPr id="159" name="Google Shape;159;p22"/>
          <p:cNvSpPr/>
          <p:nvPr/>
        </p:nvSpPr>
        <p:spPr>
          <a:xfrm>
            <a:off x="1933550" y="4336275"/>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Evaluation</a:t>
            </a:r>
            <a:endParaRPr/>
          </a:p>
        </p:txBody>
      </p:sp>
      <p:sp>
        <p:nvSpPr>
          <p:cNvPr id="160" name="Google Shape;160;p22"/>
          <p:cNvSpPr txBox="1"/>
          <p:nvPr/>
        </p:nvSpPr>
        <p:spPr>
          <a:xfrm>
            <a:off x="3934275" y="2778275"/>
            <a:ext cx="36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n_component / percentile:</a:t>
            </a:r>
            <a:r>
              <a:rPr lang="zh-CN">
                <a:latin typeface="Lato"/>
                <a:ea typeface="Lato"/>
                <a:cs typeface="Lato"/>
                <a:sym typeface="Lato"/>
              </a:rPr>
              <a:t> 0.7,  0.8, 0.9</a:t>
            </a:r>
            <a:endParaRPr>
              <a:latin typeface="Lato"/>
              <a:ea typeface="Lato"/>
              <a:cs typeface="Lato"/>
              <a:sym typeface="Lato"/>
            </a:endParaRPr>
          </a:p>
        </p:txBody>
      </p:sp>
      <p:sp>
        <p:nvSpPr>
          <p:cNvPr id="161" name="Google Shape;161;p22"/>
          <p:cNvSpPr txBox="1"/>
          <p:nvPr/>
        </p:nvSpPr>
        <p:spPr>
          <a:xfrm>
            <a:off x="3934275" y="3591025"/>
            <a:ext cx="36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depth:</a:t>
            </a:r>
            <a:r>
              <a:rPr lang="zh-CN">
                <a:latin typeface="Lato"/>
                <a:ea typeface="Lato"/>
                <a:cs typeface="Lato"/>
                <a:sym typeface="Lato"/>
              </a:rPr>
              <a:t> 10, 20, None</a:t>
            </a:r>
            <a:endParaRPr>
              <a:latin typeface="Lato"/>
              <a:ea typeface="Lato"/>
              <a:cs typeface="Lato"/>
              <a:sym typeface="Lato"/>
            </a:endParaRPr>
          </a:p>
        </p:txBody>
      </p:sp>
      <p:sp>
        <p:nvSpPr>
          <p:cNvPr id="162" name="Google Shape;162;p22"/>
          <p:cNvSpPr txBox="1"/>
          <p:nvPr/>
        </p:nvSpPr>
        <p:spPr>
          <a:xfrm>
            <a:off x="3934275" y="4403775"/>
            <a:ext cx="36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accuracy, precision, recall, f1_score, roc_auc</a:t>
            </a:r>
            <a:endParaRPr>
              <a:latin typeface="Lato"/>
              <a:ea typeface="Lato"/>
              <a:cs typeface="Lato"/>
              <a:sym typeface="Lato"/>
            </a:endParaRPr>
          </a:p>
        </p:txBody>
      </p:sp>
      <p:cxnSp>
        <p:nvCxnSpPr>
          <p:cNvPr id="163" name="Google Shape;163;p22"/>
          <p:cNvCxnSpPr>
            <a:stCxn id="159" idx="1"/>
            <a:endCxn id="153" idx="1"/>
          </p:cNvCxnSpPr>
          <p:nvPr/>
        </p:nvCxnSpPr>
        <p:spPr>
          <a:xfrm flipH="1" rot="10800000">
            <a:off x="1933550" y="2165475"/>
            <a:ext cx="600" cy="2438400"/>
          </a:xfrm>
          <a:prstGeom prst="bentConnector3">
            <a:avLst>
              <a:gd fmla="val -84825000" name="adj1"/>
            </a:avLst>
          </a:prstGeom>
          <a:noFill/>
          <a:ln cap="flat" cmpd="sng" w="9525">
            <a:solidFill>
              <a:schemeClr val="dk2"/>
            </a:solidFill>
            <a:prstDash val="solid"/>
            <a:round/>
            <a:headEnd len="med" w="med" type="none"/>
            <a:tailEnd len="med" w="med" type="none"/>
          </a:ln>
        </p:spPr>
      </p:cxnSp>
      <p:sp>
        <p:nvSpPr>
          <p:cNvPr id="164" name="Google Shape;164;p22"/>
          <p:cNvSpPr txBox="1"/>
          <p:nvPr/>
        </p:nvSpPr>
        <p:spPr>
          <a:xfrm>
            <a:off x="-55325" y="3076875"/>
            <a:ext cx="1601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a:latin typeface="Lato"/>
                <a:ea typeface="Lato"/>
                <a:cs typeface="Lato"/>
                <a:sym typeface="Lato"/>
              </a:rPr>
              <a:t>Cross Validate</a:t>
            </a:r>
            <a:endParaRPr b="1">
              <a:latin typeface="Lato"/>
              <a:ea typeface="Lato"/>
              <a:cs typeface="Lato"/>
              <a:sym typeface="Lato"/>
            </a:endParaRPr>
          </a:p>
          <a:p>
            <a:pPr indent="0" lvl="0" marL="0" rtl="0" algn="ctr">
              <a:spcBef>
                <a:spcPts val="0"/>
              </a:spcBef>
              <a:spcAft>
                <a:spcPts val="0"/>
              </a:spcAft>
              <a:buNone/>
            </a:pPr>
            <a:r>
              <a:rPr lang="zh-CN">
                <a:latin typeface="Lato"/>
                <a:ea typeface="Lato"/>
                <a:cs typeface="Lato"/>
                <a:sym typeface="Lato"/>
              </a:rPr>
              <a:t>K-Fold: 5</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Binary</a:t>
            </a:r>
            <a:r>
              <a:rPr lang="zh-CN"/>
              <a:t> Labels  - Logistic Regression</a:t>
            </a:r>
            <a:endParaRPr/>
          </a:p>
        </p:txBody>
      </p:sp>
      <p:sp>
        <p:nvSpPr>
          <p:cNvPr id="170" name="Google Shape;170;p23"/>
          <p:cNvSpPr/>
          <p:nvPr/>
        </p:nvSpPr>
        <p:spPr>
          <a:xfrm>
            <a:off x="1859963" y="1953250"/>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Standardize</a:t>
            </a:r>
            <a:endParaRPr/>
          </a:p>
        </p:txBody>
      </p:sp>
      <p:sp>
        <p:nvSpPr>
          <p:cNvPr id="171" name="Google Shape;171;p23"/>
          <p:cNvSpPr/>
          <p:nvPr/>
        </p:nvSpPr>
        <p:spPr>
          <a:xfrm>
            <a:off x="1859963" y="2766000"/>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PCA/ANOVA F-test</a:t>
            </a:r>
            <a:endParaRPr/>
          </a:p>
        </p:txBody>
      </p:sp>
      <p:sp>
        <p:nvSpPr>
          <p:cNvPr id="172" name="Google Shape;172;p23"/>
          <p:cNvSpPr/>
          <p:nvPr/>
        </p:nvSpPr>
        <p:spPr>
          <a:xfrm>
            <a:off x="1859963" y="3578750"/>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Logistic Regression</a:t>
            </a:r>
            <a:endParaRPr/>
          </a:p>
        </p:txBody>
      </p:sp>
      <p:cxnSp>
        <p:nvCxnSpPr>
          <p:cNvPr id="173" name="Google Shape;173;p23"/>
          <p:cNvCxnSpPr>
            <a:stCxn id="170" idx="2"/>
            <a:endCxn id="171" idx="0"/>
          </p:cNvCxnSpPr>
          <p:nvPr/>
        </p:nvCxnSpPr>
        <p:spPr>
          <a:xfrm>
            <a:off x="2754413" y="2488450"/>
            <a:ext cx="0" cy="277500"/>
          </a:xfrm>
          <a:prstGeom prst="straightConnector1">
            <a:avLst/>
          </a:prstGeom>
          <a:noFill/>
          <a:ln cap="flat" cmpd="sng" w="9525">
            <a:solidFill>
              <a:schemeClr val="dk2"/>
            </a:solidFill>
            <a:prstDash val="solid"/>
            <a:round/>
            <a:headEnd len="med" w="med" type="none"/>
            <a:tailEnd len="med" w="med" type="triangle"/>
          </a:ln>
        </p:spPr>
      </p:cxnSp>
      <p:cxnSp>
        <p:nvCxnSpPr>
          <p:cNvPr id="174" name="Google Shape;174;p23"/>
          <p:cNvCxnSpPr>
            <a:stCxn id="171" idx="2"/>
            <a:endCxn id="172" idx="0"/>
          </p:cNvCxnSpPr>
          <p:nvPr/>
        </p:nvCxnSpPr>
        <p:spPr>
          <a:xfrm>
            <a:off x="2754413" y="3301200"/>
            <a:ext cx="0" cy="277500"/>
          </a:xfrm>
          <a:prstGeom prst="straightConnector1">
            <a:avLst/>
          </a:prstGeom>
          <a:noFill/>
          <a:ln cap="flat" cmpd="sng" w="9525">
            <a:solidFill>
              <a:schemeClr val="dk2"/>
            </a:solidFill>
            <a:prstDash val="solid"/>
            <a:round/>
            <a:headEnd len="med" w="med" type="none"/>
            <a:tailEnd len="med" w="med" type="triangle"/>
          </a:ln>
        </p:spPr>
      </p:cxnSp>
      <p:cxnSp>
        <p:nvCxnSpPr>
          <p:cNvPr id="175" name="Google Shape;175;p23"/>
          <p:cNvCxnSpPr>
            <a:stCxn id="172" idx="2"/>
            <a:endCxn id="176" idx="0"/>
          </p:cNvCxnSpPr>
          <p:nvPr/>
        </p:nvCxnSpPr>
        <p:spPr>
          <a:xfrm>
            <a:off x="2754413" y="4113950"/>
            <a:ext cx="0" cy="277500"/>
          </a:xfrm>
          <a:prstGeom prst="straightConnector1">
            <a:avLst/>
          </a:prstGeom>
          <a:noFill/>
          <a:ln cap="flat" cmpd="sng" w="9525">
            <a:solidFill>
              <a:schemeClr val="dk2"/>
            </a:solidFill>
            <a:prstDash val="solid"/>
            <a:round/>
            <a:headEnd len="med" w="med" type="none"/>
            <a:tailEnd len="med" w="med" type="triangle"/>
          </a:ln>
        </p:spPr>
      </p:cxnSp>
      <p:sp>
        <p:nvSpPr>
          <p:cNvPr id="176" name="Google Shape;176;p23"/>
          <p:cNvSpPr/>
          <p:nvPr/>
        </p:nvSpPr>
        <p:spPr>
          <a:xfrm>
            <a:off x="1859963" y="4391500"/>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Evaluation</a:t>
            </a:r>
            <a:endParaRPr/>
          </a:p>
        </p:txBody>
      </p:sp>
      <p:sp>
        <p:nvSpPr>
          <p:cNvPr id="177" name="Google Shape;177;p23"/>
          <p:cNvSpPr txBox="1"/>
          <p:nvPr/>
        </p:nvSpPr>
        <p:spPr>
          <a:xfrm>
            <a:off x="3860688" y="2833500"/>
            <a:ext cx="36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n_component / percentile:</a:t>
            </a:r>
            <a:r>
              <a:rPr lang="zh-CN">
                <a:latin typeface="Lato"/>
                <a:ea typeface="Lato"/>
                <a:cs typeface="Lato"/>
                <a:sym typeface="Lato"/>
              </a:rPr>
              <a:t> 0.7, 0.8,  0.9</a:t>
            </a:r>
            <a:endParaRPr>
              <a:latin typeface="Lato"/>
              <a:ea typeface="Lato"/>
              <a:cs typeface="Lato"/>
              <a:sym typeface="Lato"/>
            </a:endParaRPr>
          </a:p>
        </p:txBody>
      </p:sp>
      <p:sp>
        <p:nvSpPr>
          <p:cNvPr id="178" name="Google Shape;178;p23"/>
          <p:cNvSpPr txBox="1"/>
          <p:nvPr/>
        </p:nvSpPr>
        <p:spPr>
          <a:xfrm>
            <a:off x="3860688" y="3646250"/>
            <a:ext cx="36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solver:</a:t>
            </a:r>
            <a:r>
              <a:rPr lang="zh-CN">
                <a:latin typeface="Lato"/>
                <a:ea typeface="Lato"/>
                <a:cs typeface="Lato"/>
                <a:sym typeface="Lato"/>
              </a:rPr>
              <a:t> newton-cg, lbfgs, sag</a:t>
            </a:r>
            <a:endParaRPr>
              <a:latin typeface="Lato"/>
              <a:ea typeface="Lato"/>
              <a:cs typeface="Lato"/>
              <a:sym typeface="Lato"/>
            </a:endParaRPr>
          </a:p>
        </p:txBody>
      </p:sp>
      <p:sp>
        <p:nvSpPr>
          <p:cNvPr id="179" name="Google Shape;179;p23"/>
          <p:cNvSpPr txBox="1"/>
          <p:nvPr/>
        </p:nvSpPr>
        <p:spPr>
          <a:xfrm>
            <a:off x="3860688" y="4459000"/>
            <a:ext cx="36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accuracy, precision, recall, f1_score, roc_auc</a:t>
            </a:r>
            <a:endParaRPr>
              <a:latin typeface="Lato"/>
              <a:ea typeface="Lato"/>
              <a:cs typeface="Lato"/>
              <a:sym typeface="Lato"/>
            </a:endParaRPr>
          </a:p>
        </p:txBody>
      </p:sp>
      <p:cxnSp>
        <p:nvCxnSpPr>
          <p:cNvPr id="180" name="Google Shape;180;p23"/>
          <p:cNvCxnSpPr>
            <a:stCxn id="176" idx="1"/>
            <a:endCxn id="170" idx="1"/>
          </p:cNvCxnSpPr>
          <p:nvPr/>
        </p:nvCxnSpPr>
        <p:spPr>
          <a:xfrm flipH="1" rot="10800000">
            <a:off x="1859963" y="2220700"/>
            <a:ext cx="600" cy="2438400"/>
          </a:xfrm>
          <a:prstGeom prst="bentConnector3">
            <a:avLst>
              <a:gd fmla="val -74397917" name="adj1"/>
            </a:avLst>
          </a:prstGeom>
          <a:noFill/>
          <a:ln cap="flat" cmpd="sng" w="9525">
            <a:solidFill>
              <a:schemeClr val="dk2"/>
            </a:solidFill>
            <a:prstDash val="solid"/>
            <a:round/>
            <a:headEnd len="med" w="med" type="none"/>
            <a:tailEnd len="med" w="med" type="none"/>
          </a:ln>
        </p:spPr>
      </p:cxnSp>
      <p:sp>
        <p:nvSpPr>
          <p:cNvPr id="181" name="Google Shape;181;p23"/>
          <p:cNvSpPr txBox="1"/>
          <p:nvPr/>
        </p:nvSpPr>
        <p:spPr>
          <a:xfrm>
            <a:off x="0" y="3076875"/>
            <a:ext cx="1601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a:latin typeface="Lato"/>
                <a:ea typeface="Lato"/>
                <a:cs typeface="Lato"/>
                <a:sym typeface="Lato"/>
              </a:rPr>
              <a:t>Cross Validate</a:t>
            </a:r>
            <a:endParaRPr b="1">
              <a:latin typeface="Lato"/>
              <a:ea typeface="Lato"/>
              <a:cs typeface="Lato"/>
              <a:sym typeface="Lato"/>
            </a:endParaRPr>
          </a:p>
          <a:p>
            <a:pPr indent="0" lvl="0" marL="0" rtl="0" algn="ctr">
              <a:spcBef>
                <a:spcPts val="0"/>
              </a:spcBef>
              <a:spcAft>
                <a:spcPts val="0"/>
              </a:spcAft>
              <a:buNone/>
            </a:pPr>
            <a:r>
              <a:rPr lang="zh-CN">
                <a:latin typeface="Lato"/>
                <a:ea typeface="Lato"/>
                <a:cs typeface="Lato"/>
                <a:sym typeface="Lato"/>
              </a:rPr>
              <a:t>K-Fold: 5</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Binary</a:t>
            </a:r>
            <a:r>
              <a:rPr lang="zh-CN"/>
              <a:t> Labels - SVM</a:t>
            </a:r>
            <a:endParaRPr/>
          </a:p>
        </p:txBody>
      </p:sp>
      <p:sp>
        <p:nvSpPr>
          <p:cNvPr id="187" name="Google Shape;187;p24"/>
          <p:cNvSpPr/>
          <p:nvPr/>
        </p:nvSpPr>
        <p:spPr>
          <a:xfrm>
            <a:off x="1859963" y="1953250"/>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Standardize</a:t>
            </a:r>
            <a:endParaRPr/>
          </a:p>
        </p:txBody>
      </p:sp>
      <p:sp>
        <p:nvSpPr>
          <p:cNvPr id="188" name="Google Shape;188;p24"/>
          <p:cNvSpPr/>
          <p:nvPr/>
        </p:nvSpPr>
        <p:spPr>
          <a:xfrm>
            <a:off x="1859963" y="2766000"/>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PCA/ANOVA F-test</a:t>
            </a:r>
            <a:endParaRPr/>
          </a:p>
        </p:txBody>
      </p:sp>
      <p:sp>
        <p:nvSpPr>
          <p:cNvPr id="189" name="Google Shape;189;p24"/>
          <p:cNvSpPr/>
          <p:nvPr/>
        </p:nvSpPr>
        <p:spPr>
          <a:xfrm>
            <a:off x="1859963" y="3578750"/>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SVM</a:t>
            </a:r>
            <a:endParaRPr/>
          </a:p>
        </p:txBody>
      </p:sp>
      <p:cxnSp>
        <p:nvCxnSpPr>
          <p:cNvPr id="190" name="Google Shape;190;p24"/>
          <p:cNvCxnSpPr>
            <a:stCxn id="187" idx="2"/>
            <a:endCxn id="188" idx="0"/>
          </p:cNvCxnSpPr>
          <p:nvPr/>
        </p:nvCxnSpPr>
        <p:spPr>
          <a:xfrm>
            <a:off x="2754413" y="2488450"/>
            <a:ext cx="0" cy="277500"/>
          </a:xfrm>
          <a:prstGeom prst="straightConnector1">
            <a:avLst/>
          </a:prstGeom>
          <a:noFill/>
          <a:ln cap="flat" cmpd="sng" w="9525">
            <a:solidFill>
              <a:schemeClr val="dk2"/>
            </a:solidFill>
            <a:prstDash val="solid"/>
            <a:round/>
            <a:headEnd len="med" w="med" type="none"/>
            <a:tailEnd len="med" w="med" type="triangle"/>
          </a:ln>
        </p:spPr>
      </p:cxnSp>
      <p:cxnSp>
        <p:nvCxnSpPr>
          <p:cNvPr id="191" name="Google Shape;191;p24"/>
          <p:cNvCxnSpPr>
            <a:stCxn id="188" idx="2"/>
            <a:endCxn id="189" idx="0"/>
          </p:cNvCxnSpPr>
          <p:nvPr/>
        </p:nvCxnSpPr>
        <p:spPr>
          <a:xfrm>
            <a:off x="2754413" y="3301200"/>
            <a:ext cx="0" cy="277500"/>
          </a:xfrm>
          <a:prstGeom prst="straightConnector1">
            <a:avLst/>
          </a:prstGeom>
          <a:noFill/>
          <a:ln cap="flat" cmpd="sng" w="9525">
            <a:solidFill>
              <a:schemeClr val="dk2"/>
            </a:solidFill>
            <a:prstDash val="solid"/>
            <a:round/>
            <a:headEnd len="med" w="med" type="none"/>
            <a:tailEnd len="med" w="med" type="triangle"/>
          </a:ln>
        </p:spPr>
      </p:cxnSp>
      <p:cxnSp>
        <p:nvCxnSpPr>
          <p:cNvPr id="192" name="Google Shape;192;p24"/>
          <p:cNvCxnSpPr>
            <a:stCxn id="189" idx="2"/>
            <a:endCxn id="193" idx="0"/>
          </p:cNvCxnSpPr>
          <p:nvPr/>
        </p:nvCxnSpPr>
        <p:spPr>
          <a:xfrm>
            <a:off x="2754413" y="4113950"/>
            <a:ext cx="0" cy="277500"/>
          </a:xfrm>
          <a:prstGeom prst="straightConnector1">
            <a:avLst/>
          </a:prstGeom>
          <a:noFill/>
          <a:ln cap="flat" cmpd="sng" w="9525">
            <a:solidFill>
              <a:schemeClr val="dk2"/>
            </a:solidFill>
            <a:prstDash val="solid"/>
            <a:round/>
            <a:headEnd len="med" w="med" type="none"/>
            <a:tailEnd len="med" w="med" type="triangle"/>
          </a:ln>
        </p:spPr>
      </p:cxnSp>
      <p:sp>
        <p:nvSpPr>
          <p:cNvPr id="193" name="Google Shape;193;p24"/>
          <p:cNvSpPr/>
          <p:nvPr/>
        </p:nvSpPr>
        <p:spPr>
          <a:xfrm>
            <a:off x="1859963" y="4391500"/>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Evaluation</a:t>
            </a:r>
            <a:endParaRPr/>
          </a:p>
        </p:txBody>
      </p:sp>
      <p:sp>
        <p:nvSpPr>
          <p:cNvPr id="194" name="Google Shape;194;p24"/>
          <p:cNvSpPr txBox="1"/>
          <p:nvPr/>
        </p:nvSpPr>
        <p:spPr>
          <a:xfrm>
            <a:off x="3860688" y="2833500"/>
            <a:ext cx="36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n_component / percentile:</a:t>
            </a:r>
            <a:r>
              <a:rPr lang="zh-CN">
                <a:latin typeface="Lato"/>
                <a:ea typeface="Lato"/>
                <a:cs typeface="Lato"/>
                <a:sym typeface="Lato"/>
              </a:rPr>
              <a:t> </a:t>
            </a:r>
            <a:r>
              <a:rPr lang="zh-CN">
                <a:latin typeface="Lato"/>
                <a:ea typeface="Lato"/>
                <a:cs typeface="Lato"/>
                <a:sym typeface="Lato"/>
              </a:rPr>
              <a:t>0.7, 0.8, 0.9</a:t>
            </a:r>
            <a:endParaRPr>
              <a:latin typeface="Lato"/>
              <a:ea typeface="Lato"/>
              <a:cs typeface="Lato"/>
              <a:sym typeface="Lato"/>
            </a:endParaRPr>
          </a:p>
        </p:txBody>
      </p:sp>
      <p:sp>
        <p:nvSpPr>
          <p:cNvPr id="195" name="Google Shape;195;p24"/>
          <p:cNvSpPr txBox="1"/>
          <p:nvPr/>
        </p:nvSpPr>
        <p:spPr>
          <a:xfrm>
            <a:off x="3860688" y="4459000"/>
            <a:ext cx="36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accuracy, precision, recall, f1_score, roc_auc</a:t>
            </a:r>
            <a:endParaRPr>
              <a:latin typeface="Lato"/>
              <a:ea typeface="Lato"/>
              <a:cs typeface="Lato"/>
              <a:sym typeface="Lato"/>
            </a:endParaRPr>
          </a:p>
        </p:txBody>
      </p:sp>
      <p:cxnSp>
        <p:nvCxnSpPr>
          <p:cNvPr id="196" name="Google Shape;196;p24"/>
          <p:cNvCxnSpPr>
            <a:stCxn id="193" idx="1"/>
            <a:endCxn id="187" idx="1"/>
          </p:cNvCxnSpPr>
          <p:nvPr/>
        </p:nvCxnSpPr>
        <p:spPr>
          <a:xfrm flipH="1" rot="10800000">
            <a:off x="1859963" y="2220700"/>
            <a:ext cx="600" cy="2438400"/>
          </a:xfrm>
          <a:prstGeom prst="bentConnector3">
            <a:avLst>
              <a:gd fmla="val -74397917" name="adj1"/>
            </a:avLst>
          </a:prstGeom>
          <a:noFill/>
          <a:ln cap="flat" cmpd="sng" w="9525">
            <a:solidFill>
              <a:schemeClr val="dk2"/>
            </a:solidFill>
            <a:prstDash val="solid"/>
            <a:round/>
            <a:headEnd len="med" w="med" type="none"/>
            <a:tailEnd len="med" w="med" type="none"/>
          </a:ln>
        </p:spPr>
      </p:cxnSp>
      <p:sp>
        <p:nvSpPr>
          <p:cNvPr id="197" name="Google Shape;197;p24"/>
          <p:cNvSpPr txBox="1"/>
          <p:nvPr/>
        </p:nvSpPr>
        <p:spPr>
          <a:xfrm>
            <a:off x="0" y="3076875"/>
            <a:ext cx="1601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a:latin typeface="Lato"/>
                <a:ea typeface="Lato"/>
                <a:cs typeface="Lato"/>
                <a:sym typeface="Lato"/>
              </a:rPr>
              <a:t>Cross Validate</a:t>
            </a:r>
            <a:endParaRPr b="1">
              <a:latin typeface="Lato"/>
              <a:ea typeface="Lato"/>
              <a:cs typeface="Lato"/>
              <a:sym typeface="Lato"/>
            </a:endParaRPr>
          </a:p>
          <a:p>
            <a:pPr indent="0" lvl="0" marL="0" rtl="0" algn="ctr">
              <a:spcBef>
                <a:spcPts val="0"/>
              </a:spcBef>
              <a:spcAft>
                <a:spcPts val="0"/>
              </a:spcAft>
              <a:buNone/>
            </a:pPr>
            <a:r>
              <a:rPr lang="zh-CN">
                <a:latin typeface="Lato"/>
                <a:ea typeface="Lato"/>
                <a:cs typeface="Lato"/>
                <a:sym typeface="Lato"/>
              </a:rPr>
              <a:t>K-Fold: 5</a:t>
            </a:r>
            <a:endParaRPr>
              <a:latin typeface="Lato"/>
              <a:ea typeface="Lato"/>
              <a:cs typeface="Lato"/>
              <a:sym typeface="Lato"/>
            </a:endParaRPr>
          </a:p>
        </p:txBody>
      </p:sp>
      <p:sp>
        <p:nvSpPr>
          <p:cNvPr id="198" name="Google Shape;198;p24"/>
          <p:cNvSpPr txBox="1"/>
          <p:nvPr/>
        </p:nvSpPr>
        <p:spPr>
          <a:xfrm>
            <a:off x="3925350" y="3538550"/>
            <a:ext cx="449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C_selection:</a:t>
            </a:r>
            <a:r>
              <a:rPr lang="zh-CN">
                <a:latin typeface="Lato"/>
                <a:ea typeface="Lato"/>
                <a:cs typeface="Lato"/>
                <a:sym typeface="Lato"/>
              </a:rPr>
              <a:t> 0.5, 1, 10, 100, 1000</a:t>
            </a:r>
            <a:endParaRPr>
              <a:latin typeface="Lato"/>
              <a:ea typeface="Lato"/>
              <a:cs typeface="Lato"/>
              <a:sym typeface="Lato"/>
            </a:endParaRPr>
          </a:p>
          <a:p>
            <a:pPr indent="0" lvl="0" marL="0" rtl="0" algn="l">
              <a:spcBef>
                <a:spcPts val="0"/>
              </a:spcBef>
              <a:spcAft>
                <a:spcPts val="0"/>
              </a:spcAft>
              <a:buNone/>
            </a:pPr>
            <a:r>
              <a:rPr b="1" lang="zh-CN">
                <a:latin typeface="Lato"/>
                <a:ea typeface="Lato"/>
                <a:cs typeface="Lato"/>
                <a:sym typeface="Lato"/>
              </a:rPr>
              <a:t>kernel: </a:t>
            </a:r>
            <a:r>
              <a:rPr lang="zh-CN">
                <a:latin typeface="Lato"/>
                <a:ea typeface="Lato"/>
                <a:cs typeface="Lato"/>
                <a:sym typeface="Lato"/>
              </a:rPr>
              <a:t>poly, rbf, sigmoid </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Binary</a:t>
            </a:r>
            <a:r>
              <a:rPr lang="zh-CN"/>
              <a:t> </a:t>
            </a:r>
            <a:endParaRPr/>
          </a:p>
        </p:txBody>
      </p:sp>
      <p:sp>
        <p:nvSpPr>
          <p:cNvPr id="204" name="Google Shape;204;p25"/>
          <p:cNvSpPr txBox="1"/>
          <p:nvPr>
            <p:ph idx="1" type="body"/>
          </p:nvPr>
        </p:nvSpPr>
        <p:spPr>
          <a:xfrm>
            <a:off x="729450" y="2078875"/>
            <a:ext cx="31026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zh-CN"/>
              <a:t>Training set:</a:t>
            </a:r>
            <a:endParaRPr b="1"/>
          </a:p>
          <a:p>
            <a:pPr indent="0" lvl="0" marL="0" rtl="0" algn="l">
              <a:spcBef>
                <a:spcPts val="1200"/>
              </a:spcBef>
              <a:spcAft>
                <a:spcPts val="0"/>
              </a:spcAft>
              <a:buNone/>
            </a:pPr>
            <a:r>
              <a:rPr lang="zh-CN"/>
              <a:t>	Total Records: 103961 </a:t>
            </a:r>
            <a:endParaRPr/>
          </a:p>
          <a:p>
            <a:pPr indent="0" lvl="0" marL="0" rtl="0" algn="l">
              <a:spcBef>
                <a:spcPts val="1200"/>
              </a:spcBef>
              <a:spcAft>
                <a:spcPts val="0"/>
              </a:spcAft>
              <a:buNone/>
            </a:pPr>
            <a:r>
              <a:rPr lang="zh-CN"/>
              <a:t>	A</a:t>
            </a:r>
            <a:r>
              <a:rPr lang="zh-CN"/>
              <a:t>nomaly</a:t>
            </a:r>
            <a:r>
              <a:rPr lang="zh-CN"/>
              <a:t> Records: 50007 (</a:t>
            </a:r>
            <a:r>
              <a:rPr b="1" lang="zh-CN"/>
              <a:t>48%</a:t>
            </a:r>
            <a:r>
              <a:rPr lang="zh-CN"/>
              <a:t>)</a:t>
            </a:r>
            <a:endParaRPr/>
          </a:p>
          <a:p>
            <a:pPr indent="0" lvl="0" marL="0" rtl="0" algn="l">
              <a:spcBef>
                <a:spcPts val="1200"/>
              </a:spcBef>
              <a:spcAft>
                <a:spcPts val="0"/>
              </a:spcAft>
              <a:buNone/>
            </a:pPr>
            <a:r>
              <a:rPr b="1" lang="zh-CN"/>
              <a:t>Testing set: </a:t>
            </a:r>
            <a:endParaRPr b="1"/>
          </a:p>
          <a:p>
            <a:pPr indent="0" lvl="0" marL="0" rtl="0" algn="l">
              <a:spcBef>
                <a:spcPts val="1200"/>
              </a:spcBef>
              <a:spcAft>
                <a:spcPts val="0"/>
              </a:spcAft>
              <a:buNone/>
            </a:pPr>
            <a:r>
              <a:rPr lang="zh-CN"/>
              <a:t>	Total Records: </a:t>
            </a:r>
            <a:r>
              <a:rPr lang="zh-CN"/>
              <a:t>44556</a:t>
            </a:r>
            <a:endParaRPr/>
          </a:p>
          <a:p>
            <a:pPr indent="0" lvl="0" marL="0" rtl="0" algn="l">
              <a:spcBef>
                <a:spcPts val="1200"/>
              </a:spcBef>
              <a:spcAft>
                <a:spcPts val="1200"/>
              </a:spcAft>
              <a:buNone/>
            </a:pPr>
            <a:r>
              <a:rPr lang="zh-CN"/>
              <a:t>	A</a:t>
            </a:r>
            <a:r>
              <a:rPr lang="zh-CN"/>
              <a:t>nomaly</a:t>
            </a:r>
            <a:r>
              <a:rPr lang="zh-CN"/>
              <a:t> Records: </a:t>
            </a:r>
            <a:r>
              <a:rPr lang="zh-CN"/>
              <a:t>21456</a:t>
            </a:r>
            <a:r>
              <a:rPr lang="zh-CN"/>
              <a:t>(</a:t>
            </a:r>
            <a:r>
              <a:rPr b="1" lang="zh-CN"/>
              <a:t>48%</a:t>
            </a:r>
            <a:r>
              <a:rPr lang="zh-CN"/>
              <a:t>)</a:t>
            </a:r>
            <a:endParaRPr/>
          </a:p>
        </p:txBody>
      </p:sp>
      <p:sp>
        <p:nvSpPr>
          <p:cNvPr id="205" name="Google Shape;205;p25"/>
          <p:cNvSpPr txBox="1"/>
          <p:nvPr>
            <p:ph idx="1" type="body"/>
          </p:nvPr>
        </p:nvSpPr>
        <p:spPr>
          <a:xfrm>
            <a:off x="4106525" y="2078875"/>
            <a:ext cx="41982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CN"/>
              <a:t>negative:</a:t>
            </a:r>
            <a:r>
              <a:rPr lang="zh-CN"/>
              <a:t> normal</a:t>
            </a:r>
            <a:endParaRPr/>
          </a:p>
          <a:p>
            <a:pPr indent="0" lvl="0" marL="0" rtl="0" algn="l">
              <a:spcBef>
                <a:spcPts val="1200"/>
              </a:spcBef>
              <a:spcAft>
                <a:spcPts val="1200"/>
              </a:spcAft>
              <a:buNone/>
            </a:pPr>
            <a:r>
              <a:rPr b="1" lang="zh-CN"/>
              <a:t>positive:</a:t>
            </a:r>
            <a:r>
              <a:rPr lang="zh-CN"/>
              <a:t>  a</a:t>
            </a:r>
            <a:r>
              <a:rPr lang="zh-CN"/>
              <a:t>nomaly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Binary</a:t>
            </a:r>
            <a:r>
              <a:rPr lang="zh-CN"/>
              <a:t> - Decision Tree</a:t>
            </a:r>
            <a:endParaRPr/>
          </a:p>
        </p:txBody>
      </p:sp>
      <p:sp>
        <p:nvSpPr>
          <p:cNvPr id="211" name="Google Shape;211;p26"/>
          <p:cNvSpPr txBox="1"/>
          <p:nvPr/>
        </p:nvSpPr>
        <p:spPr>
          <a:xfrm>
            <a:off x="806150" y="4471975"/>
            <a:ext cx="636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Conclusion: PCA + 20 depth +  0.8 percentage =&gt; Higher f1_score</a:t>
            </a:r>
            <a:endParaRPr b="1">
              <a:latin typeface="Lato"/>
              <a:ea typeface="Lato"/>
              <a:cs typeface="Lato"/>
              <a:sym typeface="Lato"/>
            </a:endParaRPr>
          </a:p>
        </p:txBody>
      </p:sp>
      <p:pic>
        <p:nvPicPr>
          <p:cNvPr id="212" name="Google Shape;212;p26"/>
          <p:cNvPicPr preferRelativeResize="0"/>
          <p:nvPr/>
        </p:nvPicPr>
        <p:blipFill>
          <a:blip r:embed="rId3">
            <a:alphaModFix/>
          </a:blip>
          <a:stretch>
            <a:fillRect/>
          </a:stretch>
        </p:blipFill>
        <p:spPr>
          <a:xfrm>
            <a:off x="2836575" y="2006250"/>
            <a:ext cx="3470838" cy="23133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Binary</a:t>
            </a:r>
            <a:r>
              <a:rPr lang="zh-CN"/>
              <a:t> - Logistic Regression</a:t>
            </a:r>
            <a:endParaRPr/>
          </a:p>
        </p:txBody>
      </p:sp>
      <p:sp>
        <p:nvSpPr>
          <p:cNvPr id="218" name="Google Shape;218;p27"/>
          <p:cNvSpPr txBox="1"/>
          <p:nvPr/>
        </p:nvSpPr>
        <p:spPr>
          <a:xfrm>
            <a:off x="806150" y="4471975"/>
            <a:ext cx="71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Conclusion: Almost the same, except for selection percentage.</a:t>
            </a:r>
            <a:endParaRPr b="1">
              <a:latin typeface="Lato"/>
              <a:ea typeface="Lato"/>
              <a:cs typeface="Lato"/>
              <a:sym typeface="Lato"/>
            </a:endParaRPr>
          </a:p>
        </p:txBody>
      </p:sp>
      <p:pic>
        <p:nvPicPr>
          <p:cNvPr id="219" name="Google Shape;219;p27"/>
          <p:cNvPicPr preferRelativeResize="0"/>
          <p:nvPr/>
        </p:nvPicPr>
        <p:blipFill>
          <a:blip r:embed="rId3">
            <a:alphaModFix/>
          </a:blip>
          <a:stretch>
            <a:fillRect/>
          </a:stretch>
        </p:blipFill>
        <p:spPr>
          <a:xfrm>
            <a:off x="4451700" y="2054375"/>
            <a:ext cx="3470838" cy="2313327"/>
          </a:xfrm>
          <a:prstGeom prst="rect">
            <a:avLst/>
          </a:prstGeom>
          <a:noFill/>
          <a:ln>
            <a:noFill/>
          </a:ln>
        </p:spPr>
      </p:pic>
      <p:pic>
        <p:nvPicPr>
          <p:cNvPr id="220" name="Google Shape;220;p27"/>
          <p:cNvPicPr preferRelativeResize="0"/>
          <p:nvPr/>
        </p:nvPicPr>
        <p:blipFill>
          <a:blip r:embed="rId4">
            <a:alphaModFix/>
          </a:blip>
          <a:stretch>
            <a:fillRect/>
          </a:stretch>
        </p:blipFill>
        <p:spPr>
          <a:xfrm>
            <a:off x="729438" y="2054375"/>
            <a:ext cx="3470838" cy="23133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Binary</a:t>
            </a:r>
            <a:r>
              <a:rPr lang="zh-CN"/>
              <a:t> - SVM</a:t>
            </a:r>
            <a:endParaRPr/>
          </a:p>
        </p:txBody>
      </p:sp>
      <p:sp>
        <p:nvSpPr>
          <p:cNvPr id="226" name="Google Shape;226;p28"/>
          <p:cNvSpPr txBox="1"/>
          <p:nvPr/>
        </p:nvSpPr>
        <p:spPr>
          <a:xfrm>
            <a:off x="806150" y="4471975"/>
            <a:ext cx="717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Conclusion: For PCA, bigger percentage may result in smaller f1_scores.</a:t>
            </a:r>
            <a:endParaRPr b="1">
              <a:latin typeface="Lato"/>
              <a:ea typeface="Lato"/>
              <a:cs typeface="Lato"/>
              <a:sym typeface="Lato"/>
            </a:endParaRPr>
          </a:p>
          <a:p>
            <a:pPr indent="0" lvl="0" marL="0" rtl="0" algn="l">
              <a:spcBef>
                <a:spcPts val="0"/>
              </a:spcBef>
              <a:spcAft>
                <a:spcPts val="0"/>
              </a:spcAft>
              <a:buNone/>
            </a:pPr>
            <a:r>
              <a:rPr b="1" lang="zh-CN">
                <a:latin typeface="Lato"/>
                <a:ea typeface="Lato"/>
                <a:cs typeface="Lato"/>
                <a:sym typeface="Lato"/>
              </a:rPr>
              <a:t>When PCA = 0.7, the higer c_selection, the better.</a:t>
            </a:r>
            <a:endParaRPr b="1">
              <a:latin typeface="Lato"/>
              <a:ea typeface="Lato"/>
              <a:cs typeface="Lato"/>
              <a:sym typeface="Lato"/>
            </a:endParaRPr>
          </a:p>
        </p:txBody>
      </p:sp>
      <p:pic>
        <p:nvPicPr>
          <p:cNvPr id="227" name="Google Shape;227;p28"/>
          <p:cNvPicPr preferRelativeResize="0"/>
          <p:nvPr/>
        </p:nvPicPr>
        <p:blipFill>
          <a:blip r:embed="rId3">
            <a:alphaModFix/>
          </a:blip>
          <a:stretch>
            <a:fillRect/>
          </a:stretch>
        </p:blipFill>
        <p:spPr>
          <a:xfrm>
            <a:off x="4125425" y="1853850"/>
            <a:ext cx="3522223" cy="2313325"/>
          </a:xfrm>
          <a:prstGeom prst="rect">
            <a:avLst/>
          </a:prstGeom>
          <a:noFill/>
          <a:ln>
            <a:noFill/>
          </a:ln>
        </p:spPr>
      </p:pic>
      <p:pic>
        <p:nvPicPr>
          <p:cNvPr id="228" name="Google Shape;228;p28"/>
          <p:cNvPicPr preferRelativeResize="0"/>
          <p:nvPr/>
        </p:nvPicPr>
        <p:blipFill>
          <a:blip r:embed="rId4">
            <a:alphaModFix/>
          </a:blip>
          <a:stretch>
            <a:fillRect/>
          </a:stretch>
        </p:blipFill>
        <p:spPr>
          <a:xfrm>
            <a:off x="449200" y="1942075"/>
            <a:ext cx="3339768" cy="2313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9"/>
          <p:cNvSpPr txBox="1"/>
          <p:nvPr>
            <p:ph type="title"/>
          </p:nvPr>
        </p:nvSpPr>
        <p:spPr>
          <a:xfrm>
            <a:off x="7276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Multiple Labels </a:t>
            </a:r>
            <a:endParaRPr/>
          </a:p>
        </p:txBody>
      </p:sp>
      <p:sp>
        <p:nvSpPr>
          <p:cNvPr id="234" name="Google Shape;234;p29"/>
          <p:cNvSpPr/>
          <p:nvPr/>
        </p:nvSpPr>
        <p:spPr>
          <a:xfrm>
            <a:off x="4853450" y="1853850"/>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DoS</a:t>
            </a:r>
            <a:endParaRPr/>
          </a:p>
        </p:txBody>
      </p:sp>
      <p:sp>
        <p:nvSpPr>
          <p:cNvPr id="235" name="Google Shape;235;p29"/>
          <p:cNvSpPr/>
          <p:nvPr/>
        </p:nvSpPr>
        <p:spPr>
          <a:xfrm>
            <a:off x="4853450" y="2722000"/>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Probe</a:t>
            </a:r>
            <a:endParaRPr/>
          </a:p>
        </p:txBody>
      </p:sp>
      <p:sp>
        <p:nvSpPr>
          <p:cNvPr id="236" name="Google Shape;236;p29"/>
          <p:cNvSpPr/>
          <p:nvPr/>
        </p:nvSpPr>
        <p:spPr>
          <a:xfrm>
            <a:off x="4853450" y="3590150"/>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Remote To Local</a:t>
            </a:r>
            <a:endParaRPr/>
          </a:p>
        </p:txBody>
      </p:sp>
      <p:sp>
        <p:nvSpPr>
          <p:cNvPr id="237" name="Google Shape;237;p29"/>
          <p:cNvSpPr/>
          <p:nvPr/>
        </p:nvSpPr>
        <p:spPr>
          <a:xfrm>
            <a:off x="4853450" y="4458300"/>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User To Root</a:t>
            </a:r>
            <a:endParaRPr/>
          </a:p>
        </p:txBody>
      </p:sp>
      <p:sp>
        <p:nvSpPr>
          <p:cNvPr id="238" name="Google Shape;238;p29"/>
          <p:cNvSpPr/>
          <p:nvPr/>
        </p:nvSpPr>
        <p:spPr>
          <a:xfrm>
            <a:off x="1614275" y="3106825"/>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Anomaly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Multiple Labels</a:t>
            </a:r>
            <a:r>
              <a:rPr lang="zh-CN"/>
              <a:t> </a:t>
            </a:r>
            <a:r>
              <a:rPr lang="zh-CN"/>
              <a:t>(Separately) </a:t>
            </a:r>
            <a:r>
              <a:rPr lang="zh-CN"/>
              <a:t>- Decision Tree</a:t>
            </a:r>
            <a:endParaRPr/>
          </a:p>
        </p:txBody>
      </p:sp>
      <p:sp>
        <p:nvSpPr>
          <p:cNvPr id="244" name="Google Shape;244;p30"/>
          <p:cNvSpPr/>
          <p:nvPr/>
        </p:nvSpPr>
        <p:spPr>
          <a:xfrm>
            <a:off x="1933550" y="1898025"/>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Standardize</a:t>
            </a:r>
            <a:endParaRPr/>
          </a:p>
        </p:txBody>
      </p:sp>
      <p:sp>
        <p:nvSpPr>
          <p:cNvPr id="245" name="Google Shape;245;p30"/>
          <p:cNvSpPr/>
          <p:nvPr/>
        </p:nvSpPr>
        <p:spPr>
          <a:xfrm>
            <a:off x="1933550" y="2710775"/>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PCA/ANOVA F-test</a:t>
            </a:r>
            <a:endParaRPr/>
          </a:p>
        </p:txBody>
      </p:sp>
      <p:sp>
        <p:nvSpPr>
          <p:cNvPr id="246" name="Google Shape;246;p30"/>
          <p:cNvSpPr/>
          <p:nvPr/>
        </p:nvSpPr>
        <p:spPr>
          <a:xfrm>
            <a:off x="1933550" y="3523525"/>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Decision Tree</a:t>
            </a:r>
            <a:endParaRPr/>
          </a:p>
        </p:txBody>
      </p:sp>
      <p:cxnSp>
        <p:nvCxnSpPr>
          <p:cNvPr id="247" name="Google Shape;247;p30"/>
          <p:cNvCxnSpPr>
            <a:stCxn id="244" idx="2"/>
            <a:endCxn id="245" idx="0"/>
          </p:cNvCxnSpPr>
          <p:nvPr/>
        </p:nvCxnSpPr>
        <p:spPr>
          <a:xfrm>
            <a:off x="2828000" y="2433225"/>
            <a:ext cx="0" cy="277500"/>
          </a:xfrm>
          <a:prstGeom prst="straightConnector1">
            <a:avLst/>
          </a:prstGeom>
          <a:noFill/>
          <a:ln cap="flat" cmpd="sng" w="9525">
            <a:solidFill>
              <a:schemeClr val="dk2"/>
            </a:solidFill>
            <a:prstDash val="solid"/>
            <a:round/>
            <a:headEnd len="med" w="med" type="none"/>
            <a:tailEnd len="med" w="med" type="triangle"/>
          </a:ln>
        </p:spPr>
      </p:cxnSp>
      <p:cxnSp>
        <p:nvCxnSpPr>
          <p:cNvPr id="248" name="Google Shape;248;p30"/>
          <p:cNvCxnSpPr>
            <a:stCxn id="245" idx="2"/>
            <a:endCxn id="246" idx="0"/>
          </p:cNvCxnSpPr>
          <p:nvPr/>
        </p:nvCxnSpPr>
        <p:spPr>
          <a:xfrm>
            <a:off x="2828000" y="3245975"/>
            <a:ext cx="0" cy="277500"/>
          </a:xfrm>
          <a:prstGeom prst="straightConnector1">
            <a:avLst/>
          </a:prstGeom>
          <a:noFill/>
          <a:ln cap="flat" cmpd="sng" w="9525">
            <a:solidFill>
              <a:schemeClr val="dk2"/>
            </a:solidFill>
            <a:prstDash val="solid"/>
            <a:round/>
            <a:headEnd len="med" w="med" type="none"/>
            <a:tailEnd len="med" w="med" type="triangle"/>
          </a:ln>
        </p:spPr>
      </p:cxnSp>
      <p:cxnSp>
        <p:nvCxnSpPr>
          <p:cNvPr id="249" name="Google Shape;249;p30"/>
          <p:cNvCxnSpPr>
            <a:stCxn id="246" idx="2"/>
            <a:endCxn id="250" idx="0"/>
          </p:cNvCxnSpPr>
          <p:nvPr/>
        </p:nvCxnSpPr>
        <p:spPr>
          <a:xfrm>
            <a:off x="2828000" y="4058725"/>
            <a:ext cx="0" cy="277500"/>
          </a:xfrm>
          <a:prstGeom prst="straightConnector1">
            <a:avLst/>
          </a:prstGeom>
          <a:noFill/>
          <a:ln cap="flat" cmpd="sng" w="9525">
            <a:solidFill>
              <a:schemeClr val="dk2"/>
            </a:solidFill>
            <a:prstDash val="solid"/>
            <a:round/>
            <a:headEnd len="med" w="med" type="none"/>
            <a:tailEnd len="med" w="med" type="triangle"/>
          </a:ln>
        </p:spPr>
      </p:cxnSp>
      <p:sp>
        <p:nvSpPr>
          <p:cNvPr id="250" name="Google Shape;250;p30"/>
          <p:cNvSpPr/>
          <p:nvPr/>
        </p:nvSpPr>
        <p:spPr>
          <a:xfrm>
            <a:off x="1933550" y="4336275"/>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Evaluation</a:t>
            </a:r>
            <a:endParaRPr/>
          </a:p>
        </p:txBody>
      </p:sp>
      <p:sp>
        <p:nvSpPr>
          <p:cNvPr id="251" name="Google Shape;251;p30"/>
          <p:cNvSpPr txBox="1"/>
          <p:nvPr/>
        </p:nvSpPr>
        <p:spPr>
          <a:xfrm>
            <a:off x="3934275" y="2778275"/>
            <a:ext cx="36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n_component </a:t>
            </a:r>
            <a:r>
              <a:rPr b="1" lang="zh-CN">
                <a:latin typeface="Lato"/>
                <a:ea typeface="Lato"/>
                <a:cs typeface="Lato"/>
                <a:sym typeface="Lato"/>
              </a:rPr>
              <a:t>/ percentile:</a:t>
            </a:r>
            <a:r>
              <a:rPr lang="zh-CN">
                <a:latin typeface="Lato"/>
                <a:ea typeface="Lato"/>
                <a:cs typeface="Lato"/>
                <a:sym typeface="Lato"/>
              </a:rPr>
              <a:t> 0.1 ~ 0.9</a:t>
            </a:r>
            <a:endParaRPr>
              <a:latin typeface="Lato"/>
              <a:ea typeface="Lato"/>
              <a:cs typeface="Lato"/>
              <a:sym typeface="Lato"/>
            </a:endParaRPr>
          </a:p>
        </p:txBody>
      </p:sp>
      <p:sp>
        <p:nvSpPr>
          <p:cNvPr id="252" name="Google Shape;252;p30"/>
          <p:cNvSpPr txBox="1"/>
          <p:nvPr/>
        </p:nvSpPr>
        <p:spPr>
          <a:xfrm>
            <a:off x="3934275" y="3591025"/>
            <a:ext cx="36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depth:</a:t>
            </a:r>
            <a:r>
              <a:rPr lang="zh-CN">
                <a:latin typeface="Lato"/>
                <a:ea typeface="Lato"/>
                <a:cs typeface="Lato"/>
                <a:sym typeface="Lato"/>
              </a:rPr>
              <a:t> 2, 5, 10, 20, None</a:t>
            </a:r>
            <a:endParaRPr>
              <a:latin typeface="Lato"/>
              <a:ea typeface="Lato"/>
              <a:cs typeface="Lato"/>
              <a:sym typeface="Lato"/>
            </a:endParaRPr>
          </a:p>
        </p:txBody>
      </p:sp>
      <p:sp>
        <p:nvSpPr>
          <p:cNvPr id="253" name="Google Shape;253;p30"/>
          <p:cNvSpPr txBox="1"/>
          <p:nvPr/>
        </p:nvSpPr>
        <p:spPr>
          <a:xfrm>
            <a:off x="3934275" y="4403775"/>
            <a:ext cx="36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accuracy, precision, recall, f1_score, roc_auc</a:t>
            </a:r>
            <a:endParaRPr>
              <a:latin typeface="Lato"/>
              <a:ea typeface="Lato"/>
              <a:cs typeface="Lato"/>
              <a:sym typeface="Lato"/>
            </a:endParaRPr>
          </a:p>
        </p:txBody>
      </p:sp>
      <p:cxnSp>
        <p:nvCxnSpPr>
          <p:cNvPr id="254" name="Google Shape;254;p30"/>
          <p:cNvCxnSpPr>
            <a:stCxn id="250" idx="1"/>
            <a:endCxn id="244" idx="1"/>
          </p:cNvCxnSpPr>
          <p:nvPr/>
        </p:nvCxnSpPr>
        <p:spPr>
          <a:xfrm flipH="1" rot="10800000">
            <a:off x="1933550" y="2165475"/>
            <a:ext cx="600" cy="2438400"/>
          </a:xfrm>
          <a:prstGeom prst="bentConnector3">
            <a:avLst>
              <a:gd fmla="val -84825000" name="adj1"/>
            </a:avLst>
          </a:prstGeom>
          <a:noFill/>
          <a:ln cap="flat" cmpd="sng" w="9525">
            <a:solidFill>
              <a:schemeClr val="dk2"/>
            </a:solidFill>
            <a:prstDash val="solid"/>
            <a:round/>
            <a:headEnd len="med" w="med" type="none"/>
            <a:tailEnd len="med" w="med" type="none"/>
          </a:ln>
        </p:spPr>
      </p:cxnSp>
      <p:sp>
        <p:nvSpPr>
          <p:cNvPr id="255" name="Google Shape;255;p30"/>
          <p:cNvSpPr txBox="1"/>
          <p:nvPr/>
        </p:nvSpPr>
        <p:spPr>
          <a:xfrm>
            <a:off x="-55325" y="3076875"/>
            <a:ext cx="1601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a:latin typeface="Lato"/>
                <a:ea typeface="Lato"/>
                <a:cs typeface="Lato"/>
                <a:sym typeface="Lato"/>
              </a:rPr>
              <a:t>Cross Validate</a:t>
            </a:r>
            <a:endParaRPr b="1">
              <a:latin typeface="Lato"/>
              <a:ea typeface="Lato"/>
              <a:cs typeface="Lato"/>
              <a:sym typeface="Lato"/>
            </a:endParaRPr>
          </a:p>
          <a:p>
            <a:pPr indent="0" lvl="0" marL="0" rtl="0" algn="ctr">
              <a:spcBef>
                <a:spcPts val="0"/>
              </a:spcBef>
              <a:spcAft>
                <a:spcPts val="0"/>
              </a:spcAft>
              <a:buNone/>
            </a:pPr>
            <a:r>
              <a:rPr lang="zh-CN">
                <a:latin typeface="Lato"/>
                <a:ea typeface="Lato"/>
                <a:cs typeface="Lato"/>
                <a:sym typeface="Lato"/>
              </a:rPr>
              <a:t>K-Fold: 5</a:t>
            </a: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Multiple Labels (Separately)</a:t>
            </a:r>
            <a:r>
              <a:rPr lang="zh-CN"/>
              <a:t> - Logistic Regression</a:t>
            </a:r>
            <a:endParaRPr/>
          </a:p>
        </p:txBody>
      </p:sp>
      <p:sp>
        <p:nvSpPr>
          <p:cNvPr id="261" name="Google Shape;261;p31"/>
          <p:cNvSpPr/>
          <p:nvPr/>
        </p:nvSpPr>
        <p:spPr>
          <a:xfrm>
            <a:off x="1859963" y="1953250"/>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Standardize</a:t>
            </a:r>
            <a:endParaRPr/>
          </a:p>
        </p:txBody>
      </p:sp>
      <p:sp>
        <p:nvSpPr>
          <p:cNvPr id="262" name="Google Shape;262;p31"/>
          <p:cNvSpPr/>
          <p:nvPr/>
        </p:nvSpPr>
        <p:spPr>
          <a:xfrm>
            <a:off x="1859963" y="2766000"/>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PCA/ANOVA F-test</a:t>
            </a:r>
            <a:endParaRPr/>
          </a:p>
        </p:txBody>
      </p:sp>
      <p:sp>
        <p:nvSpPr>
          <p:cNvPr id="263" name="Google Shape;263;p31"/>
          <p:cNvSpPr/>
          <p:nvPr/>
        </p:nvSpPr>
        <p:spPr>
          <a:xfrm>
            <a:off x="1859963" y="3578750"/>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Logistic Regression</a:t>
            </a:r>
            <a:endParaRPr/>
          </a:p>
        </p:txBody>
      </p:sp>
      <p:cxnSp>
        <p:nvCxnSpPr>
          <p:cNvPr id="264" name="Google Shape;264;p31"/>
          <p:cNvCxnSpPr>
            <a:stCxn id="261" idx="2"/>
            <a:endCxn id="262" idx="0"/>
          </p:cNvCxnSpPr>
          <p:nvPr/>
        </p:nvCxnSpPr>
        <p:spPr>
          <a:xfrm>
            <a:off x="2754413" y="2488450"/>
            <a:ext cx="0" cy="277500"/>
          </a:xfrm>
          <a:prstGeom prst="straightConnector1">
            <a:avLst/>
          </a:prstGeom>
          <a:noFill/>
          <a:ln cap="flat" cmpd="sng" w="9525">
            <a:solidFill>
              <a:schemeClr val="dk2"/>
            </a:solidFill>
            <a:prstDash val="solid"/>
            <a:round/>
            <a:headEnd len="med" w="med" type="none"/>
            <a:tailEnd len="med" w="med" type="triangle"/>
          </a:ln>
        </p:spPr>
      </p:cxnSp>
      <p:cxnSp>
        <p:nvCxnSpPr>
          <p:cNvPr id="265" name="Google Shape;265;p31"/>
          <p:cNvCxnSpPr>
            <a:stCxn id="262" idx="2"/>
            <a:endCxn id="263" idx="0"/>
          </p:cNvCxnSpPr>
          <p:nvPr/>
        </p:nvCxnSpPr>
        <p:spPr>
          <a:xfrm>
            <a:off x="2754413" y="3301200"/>
            <a:ext cx="0" cy="277500"/>
          </a:xfrm>
          <a:prstGeom prst="straightConnector1">
            <a:avLst/>
          </a:prstGeom>
          <a:noFill/>
          <a:ln cap="flat" cmpd="sng" w="9525">
            <a:solidFill>
              <a:schemeClr val="dk2"/>
            </a:solidFill>
            <a:prstDash val="solid"/>
            <a:round/>
            <a:headEnd len="med" w="med" type="none"/>
            <a:tailEnd len="med" w="med" type="triangle"/>
          </a:ln>
        </p:spPr>
      </p:cxnSp>
      <p:cxnSp>
        <p:nvCxnSpPr>
          <p:cNvPr id="266" name="Google Shape;266;p31"/>
          <p:cNvCxnSpPr>
            <a:stCxn id="263" idx="2"/>
            <a:endCxn id="267" idx="0"/>
          </p:cNvCxnSpPr>
          <p:nvPr/>
        </p:nvCxnSpPr>
        <p:spPr>
          <a:xfrm>
            <a:off x="2754413" y="4113950"/>
            <a:ext cx="0" cy="277500"/>
          </a:xfrm>
          <a:prstGeom prst="straightConnector1">
            <a:avLst/>
          </a:prstGeom>
          <a:noFill/>
          <a:ln cap="flat" cmpd="sng" w="9525">
            <a:solidFill>
              <a:schemeClr val="dk2"/>
            </a:solidFill>
            <a:prstDash val="solid"/>
            <a:round/>
            <a:headEnd len="med" w="med" type="none"/>
            <a:tailEnd len="med" w="med" type="triangle"/>
          </a:ln>
        </p:spPr>
      </p:cxnSp>
      <p:sp>
        <p:nvSpPr>
          <p:cNvPr id="267" name="Google Shape;267;p31"/>
          <p:cNvSpPr/>
          <p:nvPr/>
        </p:nvSpPr>
        <p:spPr>
          <a:xfrm>
            <a:off x="1859963" y="4391500"/>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Evaluation</a:t>
            </a:r>
            <a:endParaRPr/>
          </a:p>
        </p:txBody>
      </p:sp>
      <p:sp>
        <p:nvSpPr>
          <p:cNvPr id="268" name="Google Shape;268;p31"/>
          <p:cNvSpPr txBox="1"/>
          <p:nvPr/>
        </p:nvSpPr>
        <p:spPr>
          <a:xfrm>
            <a:off x="3860688" y="2833500"/>
            <a:ext cx="36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n_component / percentile:</a:t>
            </a:r>
            <a:r>
              <a:rPr lang="zh-CN">
                <a:latin typeface="Lato"/>
                <a:ea typeface="Lato"/>
                <a:cs typeface="Lato"/>
                <a:sym typeface="Lato"/>
              </a:rPr>
              <a:t> 0.1 ~ 0.9</a:t>
            </a:r>
            <a:endParaRPr>
              <a:latin typeface="Lato"/>
              <a:ea typeface="Lato"/>
              <a:cs typeface="Lato"/>
              <a:sym typeface="Lato"/>
            </a:endParaRPr>
          </a:p>
        </p:txBody>
      </p:sp>
      <p:sp>
        <p:nvSpPr>
          <p:cNvPr id="269" name="Google Shape;269;p31"/>
          <p:cNvSpPr txBox="1"/>
          <p:nvPr/>
        </p:nvSpPr>
        <p:spPr>
          <a:xfrm>
            <a:off x="3860688" y="3646250"/>
            <a:ext cx="36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solver</a:t>
            </a:r>
            <a:r>
              <a:rPr b="1" lang="zh-CN">
                <a:latin typeface="Lato"/>
                <a:ea typeface="Lato"/>
                <a:cs typeface="Lato"/>
                <a:sym typeface="Lato"/>
              </a:rPr>
              <a:t>:</a:t>
            </a:r>
            <a:r>
              <a:rPr lang="zh-CN">
                <a:latin typeface="Lato"/>
                <a:ea typeface="Lato"/>
                <a:cs typeface="Lato"/>
                <a:sym typeface="Lato"/>
              </a:rPr>
              <a:t> </a:t>
            </a:r>
            <a:r>
              <a:rPr lang="zh-CN">
                <a:latin typeface="Lato"/>
                <a:ea typeface="Lato"/>
                <a:cs typeface="Lato"/>
                <a:sym typeface="Lato"/>
              </a:rPr>
              <a:t>newton-cg, lbfgs, sag</a:t>
            </a:r>
            <a:endParaRPr>
              <a:latin typeface="Lato"/>
              <a:ea typeface="Lato"/>
              <a:cs typeface="Lato"/>
              <a:sym typeface="Lato"/>
            </a:endParaRPr>
          </a:p>
        </p:txBody>
      </p:sp>
      <p:sp>
        <p:nvSpPr>
          <p:cNvPr id="270" name="Google Shape;270;p31"/>
          <p:cNvSpPr txBox="1"/>
          <p:nvPr/>
        </p:nvSpPr>
        <p:spPr>
          <a:xfrm>
            <a:off x="3860688" y="4459000"/>
            <a:ext cx="36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accuracy, precision, recall, f1_score, roc_auc</a:t>
            </a:r>
            <a:endParaRPr>
              <a:latin typeface="Lato"/>
              <a:ea typeface="Lato"/>
              <a:cs typeface="Lato"/>
              <a:sym typeface="Lato"/>
            </a:endParaRPr>
          </a:p>
        </p:txBody>
      </p:sp>
      <p:cxnSp>
        <p:nvCxnSpPr>
          <p:cNvPr id="271" name="Google Shape;271;p31"/>
          <p:cNvCxnSpPr>
            <a:stCxn id="267" idx="1"/>
            <a:endCxn id="261" idx="1"/>
          </p:cNvCxnSpPr>
          <p:nvPr/>
        </p:nvCxnSpPr>
        <p:spPr>
          <a:xfrm flipH="1" rot="10800000">
            <a:off x="1859963" y="2220700"/>
            <a:ext cx="600" cy="2438400"/>
          </a:xfrm>
          <a:prstGeom prst="bentConnector3">
            <a:avLst>
              <a:gd fmla="val -74397917" name="adj1"/>
            </a:avLst>
          </a:prstGeom>
          <a:noFill/>
          <a:ln cap="flat" cmpd="sng" w="9525">
            <a:solidFill>
              <a:schemeClr val="dk2"/>
            </a:solidFill>
            <a:prstDash val="solid"/>
            <a:round/>
            <a:headEnd len="med" w="med" type="none"/>
            <a:tailEnd len="med" w="med" type="none"/>
          </a:ln>
        </p:spPr>
      </p:cxnSp>
      <p:sp>
        <p:nvSpPr>
          <p:cNvPr id="272" name="Google Shape;272;p31"/>
          <p:cNvSpPr txBox="1"/>
          <p:nvPr/>
        </p:nvSpPr>
        <p:spPr>
          <a:xfrm>
            <a:off x="0" y="3076875"/>
            <a:ext cx="1601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a:latin typeface="Lato"/>
                <a:ea typeface="Lato"/>
                <a:cs typeface="Lato"/>
                <a:sym typeface="Lato"/>
              </a:rPr>
              <a:t>Cross Validate</a:t>
            </a:r>
            <a:endParaRPr b="1">
              <a:latin typeface="Lato"/>
              <a:ea typeface="Lato"/>
              <a:cs typeface="Lato"/>
              <a:sym typeface="Lato"/>
            </a:endParaRPr>
          </a:p>
          <a:p>
            <a:pPr indent="0" lvl="0" marL="0" rtl="0" algn="ctr">
              <a:spcBef>
                <a:spcPts val="0"/>
              </a:spcBef>
              <a:spcAft>
                <a:spcPts val="0"/>
              </a:spcAft>
              <a:buNone/>
            </a:pPr>
            <a:r>
              <a:rPr lang="zh-CN">
                <a:latin typeface="Lato"/>
                <a:ea typeface="Lato"/>
                <a:cs typeface="Lato"/>
                <a:sym typeface="Lato"/>
              </a:rPr>
              <a:t>K-Fold: 5</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Agenda</a:t>
            </a:r>
            <a:endParaRPr/>
          </a:p>
        </p:txBody>
      </p:sp>
      <p:sp>
        <p:nvSpPr>
          <p:cNvPr id="93" name="Google Shape;93;p14"/>
          <p:cNvSpPr txBox="1"/>
          <p:nvPr>
            <p:ph idx="1" type="body"/>
          </p:nvPr>
        </p:nvSpPr>
        <p:spPr>
          <a:xfrm>
            <a:off x="729450" y="2313350"/>
            <a:ext cx="7688700" cy="2261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AutoNum type="arabicPeriod"/>
            </a:pPr>
            <a:r>
              <a:rPr lang="zh-CN" sz="1400"/>
              <a:t>Problem Definition</a:t>
            </a:r>
            <a:endParaRPr sz="1400"/>
          </a:p>
          <a:p>
            <a:pPr indent="-317500" lvl="0" marL="457200" rtl="0" algn="l">
              <a:spcBef>
                <a:spcPts val="0"/>
              </a:spcBef>
              <a:spcAft>
                <a:spcPts val="0"/>
              </a:spcAft>
              <a:buSzPts val="1400"/>
              <a:buAutoNum type="arabicPeriod"/>
            </a:pPr>
            <a:r>
              <a:rPr lang="zh-CN" sz="1400"/>
              <a:t>Introduction to NSL-KDD dataset</a:t>
            </a:r>
            <a:endParaRPr sz="1400"/>
          </a:p>
          <a:p>
            <a:pPr indent="-317500" lvl="0" marL="457200" rtl="0" algn="l">
              <a:spcBef>
                <a:spcPts val="0"/>
              </a:spcBef>
              <a:spcAft>
                <a:spcPts val="0"/>
              </a:spcAft>
              <a:buSzPts val="1400"/>
              <a:buAutoNum type="arabicPeriod"/>
            </a:pPr>
            <a:r>
              <a:rPr lang="zh-CN" sz="1400"/>
              <a:t>Models &amp; Techniques</a:t>
            </a:r>
            <a:endParaRPr sz="1400"/>
          </a:p>
          <a:p>
            <a:pPr indent="-317500" lvl="0" marL="457200" rtl="0" algn="l">
              <a:spcBef>
                <a:spcPts val="0"/>
              </a:spcBef>
              <a:spcAft>
                <a:spcPts val="0"/>
              </a:spcAft>
              <a:buSzPts val="1400"/>
              <a:buAutoNum type="arabicPeriod"/>
            </a:pPr>
            <a:r>
              <a:rPr lang="zh-CN" sz="1400"/>
              <a:t>Binary Labels Classification</a:t>
            </a:r>
            <a:endParaRPr sz="1400"/>
          </a:p>
          <a:p>
            <a:pPr indent="-317500" lvl="0" marL="457200" rtl="0" algn="l">
              <a:spcBef>
                <a:spcPts val="0"/>
              </a:spcBef>
              <a:spcAft>
                <a:spcPts val="0"/>
              </a:spcAft>
              <a:buSzPts val="1400"/>
              <a:buAutoNum type="arabicPeriod"/>
            </a:pPr>
            <a:r>
              <a:rPr lang="zh-CN" sz="1400"/>
              <a:t>Multiple Labels Classification</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Multiple Labels (Separately) - SVM</a:t>
            </a:r>
            <a:endParaRPr/>
          </a:p>
        </p:txBody>
      </p:sp>
      <p:sp>
        <p:nvSpPr>
          <p:cNvPr id="278" name="Google Shape;278;p32"/>
          <p:cNvSpPr/>
          <p:nvPr/>
        </p:nvSpPr>
        <p:spPr>
          <a:xfrm>
            <a:off x="1859963" y="1953250"/>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Standardize</a:t>
            </a:r>
            <a:endParaRPr/>
          </a:p>
        </p:txBody>
      </p:sp>
      <p:sp>
        <p:nvSpPr>
          <p:cNvPr id="279" name="Google Shape;279;p32"/>
          <p:cNvSpPr/>
          <p:nvPr/>
        </p:nvSpPr>
        <p:spPr>
          <a:xfrm>
            <a:off x="1859963" y="2766000"/>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PCA/ANOVA F-test</a:t>
            </a:r>
            <a:endParaRPr/>
          </a:p>
        </p:txBody>
      </p:sp>
      <p:sp>
        <p:nvSpPr>
          <p:cNvPr id="280" name="Google Shape;280;p32"/>
          <p:cNvSpPr/>
          <p:nvPr/>
        </p:nvSpPr>
        <p:spPr>
          <a:xfrm>
            <a:off x="1859963" y="3578750"/>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SVM</a:t>
            </a:r>
            <a:endParaRPr/>
          </a:p>
        </p:txBody>
      </p:sp>
      <p:cxnSp>
        <p:nvCxnSpPr>
          <p:cNvPr id="281" name="Google Shape;281;p32"/>
          <p:cNvCxnSpPr>
            <a:stCxn id="278" idx="2"/>
            <a:endCxn id="279" idx="0"/>
          </p:cNvCxnSpPr>
          <p:nvPr/>
        </p:nvCxnSpPr>
        <p:spPr>
          <a:xfrm>
            <a:off x="2754413" y="2488450"/>
            <a:ext cx="0" cy="277500"/>
          </a:xfrm>
          <a:prstGeom prst="straightConnector1">
            <a:avLst/>
          </a:prstGeom>
          <a:noFill/>
          <a:ln cap="flat" cmpd="sng" w="9525">
            <a:solidFill>
              <a:schemeClr val="dk2"/>
            </a:solidFill>
            <a:prstDash val="solid"/>
            <a:round/>
            <a:headEnd len="med" w="med" type="none"/>
            <a:tailEnd len="med" w="med" type="triangle"/>
          </a:ln>
        </p:spPr>
      </p:cxnSp>
      <p:cxnSp>
        <p:nvCxnSpPr>
          <p:cNvPr id="282" name="Google Shape;282;p32"/>
          <p:cNvCxnSpPr>
            <a:stCxn id="279" idx="2"/>
            <a:endCxn id="280" idx="0"/>
          </p:cNvCxnSpPr>
          <p:nvPr/>
        </p:nvCxnSpPr>
        <p:spPr>
          <a:xfrm>
            <a:off x="2754413" y="3301200"/>
            <a:ext cx="0" cy="277500"/>
          </a:xfrm>
          <a:prstGeom prst="straightConnector1">
            <a:avLst/>
          </a:prstGeom>
          <a:noFill/>
          <a:ln cap="flat" cmpd="sng" w="9525">
            <a:solidFill>
              <a:schemeClr val="dk2"/>
            </a:solidFill>
            <a:prstDash val="solid"/>
            <a:round/>
            <a:headEnd len="med" w="med" type="none"/>
            <a:tailEnd len="med" w="med" type="triangle"/>
          </a:ln>
        </p:spPr>
      </p:cxnSp>
      <p:cxnSp>
        <p:nvCxnSpPr>
          <p:cNvPr id="283" name="Google Shape;283;p32"/>
          <p:cNvCxnSpPr>
            <a:stCxn id="280" idx="2"/>
            <a:endCxn id="284" idx="0"/>
          </p:cNvCxnSpPr>
          <p:nvPr/>
        </p:nvCxnSpPr>
        <p:spPr>
          <a:xfrm>
            <a:off x="2754413" y="4113950"/>
            <a:ext cx="0" cy="277500"/>
          </a:xfrm>
          <a:prstGeom prst="straightConnector1">
            <a:avLst/>
          </a:prstGeom>
          <a:noFill/>
          <a:ln cap="flat" cmpd="sng" w="9525">
            <a:solidFill>
              <a:schemeClr val="dk2"/>
            </a:solidFill>
            <a:prstDash val="solid"/>
            <a:round/>
            <a:headEnd len="med" w="med" type="none"/>
            <a:tailEnd len="med" w="med" type="triangle"/>
          </a:ln>
        </p:spPr>
      </p:cxnSp>
      <p:sp>
        <p:nvSpPr>
          <p:cNvPr id="284" name="Google Shape;284;p32"/>
          <p:cNvSpPr/>
          <p:nvPr/>
        </p:nvSpPr>
        <p:spPr>
          <a:xfrm>
            <a:off x="1859963" y="4391500"/>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Evaluation</a:t>
            </a:r>
            <a:endParaRPr/>
          </a:p>
        </p:txBody>
      </p:sp>
      <p:sp>
        <p:nvSpPr>
          <p:cNvPr id="285" name="Google Shape;285;p32"/>
          <p:cNvSpPr txBox="1"/>
          <p:nvPr/>
        </p:nvSpPr>
        <p:spPr>
          <a:xfrm>
            <a:off x="3860688" y="2833500"/>
            <a:ext cx="36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n_component / percentile:</a:t>
            </a:r>
            <a:r>
              <a:rPr lang="zh-CN">
                <a:latin typeface="Lato"/>
                <a:ea typeface="Lato"/>
                <a:cs typeface="Lato"/>
                <a:sym typeface="Lato"/>
              </a:rPr>
              <a:t> 0.1 ~ 0.9</a:t>
            </a:r>
            <a:endParaRPr>
              <a:latin typeface="Lato"/>
              <a:ea typeface="Lato"/>
              <a:cs typeface="Lato"/>
              <a:sym typeface="Lato"/>
            </a:endParaRPr>
          </a:p>
        </p:txBody>
      </p:sp>
      <p:sp>
        <p:nvSpPr>
          <p:cNvPr id="286" name="Google Shape;286;p32"/>
          <p:cNvSpPr txBox="1"/>
          <p:nvPr/>
        </p:nvSpPr>
        <p:spPr>
          <a:xfrm>
            <a:off x="3860688" y="4459000"/>
            <a:ext cx="36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accuracy, precision, recall, f1_score, roc_auc</a:t>
            </a:r>
            <a:endParaRPr>
              <a:latin typeface="Lato"/>
              <a:ea typeface="Lato"/>
              <a:cs typeface="Lato"/>
              <a:sym typeface="Lato"/>
            </a:endParaRPr>
          </a:p>
        </p:txBody>
      </p:sp>
      <p:cxnSp>
        <p:nvCxnSpPr>
          <p:cNvPr id="287" name="Google Shape;287;p32"/>
          <p:cNvCxnSpPr>
            <a:stCxn id="284" idx="1"/>
            <a:endCxn id="278" idx="1"/>
          </p:cNvCxnSpPr>
          <p:nvPr/>
        </p:nvCxnSpPr>
        <p:spPr>
          <a:xfrm flipH="1" rot="10800000">
            <a:off x="1859963" y="2220700"/>
            <a:ext cx="600" cy="2438400"/>
          </a:xfrm>
          <a:prstGeom prst="bentConnector3">
            <a:avLst>
              <a:gd fmla="val -74397917" name="adj1"/>
            </a:avLst>
          </a:prstGeom>
          <a:noFill/>
          <a:ln cap="flat" cmpd="sng" w="9525">
            <a:solidFill>
              <a:schemeClr val="dk2"/>
            </a:solidFill>
            <a:prstDash val="solid"/>
            <a:round/>
            <a:headEnd len="med" w="med" type="none"/>
            <a:tailEnd len="med" w="med" type="none"/>
          </a:ln>
        </p:spPr>
      </p:cxnSp>
      <p:sp>
        <p:nvSpPr>
          <p:cNvPr id="288" name="Google Shape;288;p32"/>
          <p:cNvSpPr txBox="1"/>
          <p:nvPr/>
        </p:nvSpPr>
        <p:spPr>
          <a:xfrm>
            <a:off x="0" y="3076875"/>
            <a:ext cx="1601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a:latin typeface="Lato"/>
                <a:ea typeface="Lato"/>
                <a:cs typeface="Lato"/>
                <a:sym typeface="Lato"/>
              </a:rPr>
              <a:t>Cross Validate</a:t>
            </a:r>
            <a:endParaRPr b="1">
              <a:latin typeface="Lato"/>
              <a:ea typeface="Lato"/>
              <a:cs typeface="Lato"/>
              <a:sym typeface="Lato"/>
            </a:endParaRPr>
          </a:p>
          <a:p>
            <a:pPr indent="0" lvl="0" marL="0" rtl="0" algn="ctr">
              <a:spcBef>
                <a:spcPts val="0"/>
              </a:spcBef>
              <a:spcAft>
                <a:spcPts val="0"/>
              </a:spcAft>
              <a:buNone/>
            </a:pPr>
            <a:r>
              <a:rPr lang="zh-CN">
                <a:latin typeface="Lato"/>
                <a:ea typeface="Lato"/>
                <a:cs typeface="Lato"/>
                <a:sym typeface="Lato"/>
              </a:rPr>
              <a:t>K-Fold: 5</a:t>
            </a:r>
            <a:endParaRPr>
              <a:latin typeface="Lato"/>
              <a:ea typeface="Lato"/>
              <a:cs typeface="Lato"/>
              <a:sym typeface="Lato"/>
            </a:endParaRPr>
          </a:p>
        </p:txBody>
      </p:sp>
      <p:sp>
        <p:nvSpPr>
          <p:cNvPr id="289" name="Google Shape;289;p32"/>
          <p:cNvSpPr txBox="1"/>
          <p:nvPr/>
        </p:nvSpPr>
        <p:spPr>
          <a:xfrm>
            <a:off x="3925350" y="3538550"/>
            <a:ext cx="449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C_selection: </a:t>
            </a:r>
            <a:r>
              <a:rPr lang="zh-CN">
                <a:latin typeface="Lato"/>
                <a:ea typeface="Lato"/>
                <a:cs typeface="Lato"/>
                <a:sym typeface="Lato"/>
              </a:rPr>
              <a:t>0.2, 0.5, 1, 2, 5, 10, 100, 1000, 10000</a:t>
            </a:r>
            <a:endParaRPr>
              <a:latin typeface="Lato"/>
              <a:ea typeface="Lato"/>
              <a:cs typeface="Lato"/>
              <a:sym typeface="Lato"/>
            </a:endParaRPr>
          </a:p>
          <a:p>
            <a:pPr indent="0" lvl="0" marL="0" rtl="0" algn="l">
              <a:spcBef>
                <a:spcPts val="0"/>
              </a:spcBef>
              <a:spcAft>
                <a:spcPts val="0"/>
              </a:spcAft>
              <a:buNone/>
            </a:pPr>
            <a:r>
              <a:rPr b="1" lang="zh-CN">
                <a:latin typeface="Lato"/>
                <a:ea typeface="Lato"/>
                <a:cs typeface="Lato"/>
                <a:sym typeface="Lato"/>
              </a:rPr>
              <a:t>kernel: </a:t>
            </a:r>
            <a:r>
              <a:rPr lang="zh-CN">
                <a:latin typeface="Lato"/>
                <a:ea typeface="Lato"/>
                <a:cs typeface="Lato"/>
                <a:sym typeface="Lato"/>
              </a:rPr>
              <a:t>poly, rbf, sigmoid </a:t>
            </a: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DoS (Denial of Service)</a:t>
            </a:r>
            <a:endParaRPr/>
          </a:p>
        </p:txBody>
      </p:sp>
      <p:sp>
        <p:nvSpPr>
          <p:cNvPr id="295" name="Google Shape;295;p33"/>
          <p:cNvSpPr txBox="1"/>
          <p:nvPr>
            <p:ph idx="1" type="body"/>
          </p:nvPr>
        </p:nvSpPr>
        <p:spPr>
          <a:xfrm>
            <a:off x="729450" y="2078875"/>
            <a:ext cx="31026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zh-CN"/>
              <a:t>Training set:</a:t>
            </a:r>
            <a:endParaRPr b="1"/>
          </a:p>
          <a:p>
            <a:pPr indent="0" lvl="0" marL="0" rtl="0" algn="l">
              <a:spcBef>
                <a:spcPts val="1200"/>
              </a:spcBef>
              <a:spcAft>
                <a:spcPts val="0"/>
              </a:spcAft>
              <a:buNone/>
            </a:pPr>
            <a:r>
              <a:rPr lang="zh-CN"/>
              <a:t>	Total Records: 91308  </a:t>
            </a:r>
            <a:endParaRPr/>
          </a:p>
          <a:p>
            <a:pPr indent="0" lvl="0" marL="0" rtl="0" algn="l">
              <a:spcBef>
                <a:spcPts val="1200"/>
              </a:spcBef>
              <a:spcAft>
                <a:spcPts val="0"/>
              </a:spcAft>
              <a:buNone/>
            </a:pPr>
            <a:r>
              <a:rPr lang="zh-CN"/>
              <a:t>	DoS Records: 37364(</a:t>
            </a:r>
            <a:r>
              <a:rPr b="1" lang="zh-CN"/>
              <a:t>40.92%</a:t>
            </a:r>
            <a:r>
              <a:rPr lang="zh-CN"/>
              <a:t>)</a:t>
            </a:r>
            <a:endParaRPr/>
          </a:p>
          <a:p>
            <a:pPr indent="0" lvl="0" marL="0" rtl="0" algn="l">
              <a:spcBef>
                <a:spcPts val="1200"/>
              </a:spcBef>
              <a:spcAft>
                <a:spcPts val="0"/>
              </a:spcAft>
              <a:buNone/>
            </a:pPr>
            <a:r>
              <a:rPr b="1" lang="zh-CN"/>
              <a:t>Testing set: </a:t>
            </a:r>
            <a:endParaRPr b="1"/>
          </a:p>
          <a:p>
            <a:pPr indent="0" lvl="0" marL="0" rtl="0" algn="l">
              <a:spcBef>
                <a:spcPts val="1200"/>
              </a:spcBef>
              <a:spcAft>
                <a:spcPts val="0"/>
              </a:spcAft>
              <a:buNone/>
            </a:pPr>
            <a:r>
              <a:rPr lang="zh-CN"/>
              <a:t>	Total Records: 39133</a:t>
            </a:r>
            <a:endParaRPr/>
          </a:p>
          <a:p>
            <a:pPr indent="0" lvl="0" marL="0" rtl="0" algn="l">
              <a:spcBef>
                <a:spcPts val="1200"/>
              </a:spcBef>
              <a:spcAft>
                <a:spcPts val="1200"/>
              </a:spcAft>
              <a:buNone/>
            </a:pPr>
            <a:r>
              <a:rPr lang="zh-CN"/>
              <a:t>	DoS Records: 16023(</a:t>
            </a:r>
            <a:r>
              <a:rPr b="1" lang="zh-CN"/>
              <a:t>40.94%</a:t>
            </a:r>
            <a:r>
              <a:rPr lang="zh-CN"/>
              <a:t>)</a:t>
            </a:r>
            <a:endParaRPr/>
          </a:p>
        </p:txBody>
      </p:sp>
      <p:sp>
        <p:nvSpPr>
          <p:cNvPr id="296" name="Google Shape;296;p33"/>
          <p:cNvSpPr txBox="1"/>
          <p:nvPr>
            <p:ph idx="1" type="body"/>
          </p:nvPr>
        </p:nvSpPr>
        <p:spPr>
          <a:xfrm>
            <a:off x="4106525" y="2078875"/>
            <a:ext cx="41982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CN"/>
              <a:t>Definition:</a:t>
            </a:r>
            <a:r>
              <a:rPr lang="zh-CN"/>
              <a:t> Block or restrict a computer system or network resources or services</a:t>
            </a:r>
            <a:endParaRPr/>
          </a:p>
          <a:p>
            <a:pPr indent="0" lvl="0" marL="0" rtl="0" algn="l">
              <a:spcBef>
                <a:spcPts val="1200"/>
              </a:spcBef>
              <a:spcAft>
                <a:spcPts val="0"/>
              </a:spcAft>
              <a:buNone/>
            </a:pPr>
            <a:r>
              <a:rPr b="1" lang="zh-CN"/>
              <a:t>negative:</a:t>
            </a:r>
            <a:r>
              <a:rPr lang="zh-CN"/>
              <a:t> normal</a:t>
            </a:r>
            <a:endParaRPr/>
          </a:p>
          <a:p>
            <a:pPr indent="0" lvl="0" marL="0" rtl="0" algn="l">
              <a:spcBef>
                <a:spcPts val="1200"/>
              </a:spcBef>
              <a:spcAft>
                <a:spcPts val="1200"/>
              </a:spcAft>
              <a:buNone/>
            </a:pPr>
            <a:r>
              <a:rPr b="1" lang="zh-CN"/>
              <a:t>positive:</a:t>
            </a:r>
            <a:r>
              <a:rPr lang="zh-CN"/>
              <a:t>  neptune, back, land, pod,smurf, teardrop, mailbomb, apache, processtable, udpstorm, worm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DoS - Decision Tree</a:t>
            </a:r>
            <a:endParaRPr/>
          </a:p>
        </p:txBody>
      </p:sp>
      <p:pic>
        <p:nvPicPr>
          <p:cNvPr id="302" name="Google Shape;302;p34"/>
          <p:cNvPicPr preferRelativeResize="0"/>
          <p:nvPr/>
        </p:nvPicPr>
        <p:blipFill>
          <a:blip r:embed="rId3">
            <a:alphaModFix/>
          </a:blip>
          <a:stretch>
            <a:fillRect/>
          </a:stretch>
        </p:blipFill>
        <p:spPr>
          <a:xfrm>
            <a:off x="4788225" y="1853850"/>
            <a:ext cx="3629916" cy="2419350"/>
          </a:xfrm>
          <a:prstGeom prst="rect">
            <a:avLst/>
          </a:prstGeom>
          <a:noFill/>
          <a:ln>
            <a:noFill/>
          </a:ln>
        </p:spPr>
      </p:pic>
      <p:pic>
        <p:nvPicPr>
          <p:cNvPr id="303" name="Google Shape;303;p34"/>
          <p:cNvPicPr preferRelativeResize="0"/>
          <p:nvPr/>
        </p:nvPicPr>
        <p:blipFill>
          <a:blip r:embed="rId4">
            <a:alphaModFix/>
          </a:blip>
          <a:stretch>
            <a:fillRect/>
          </a:stretch>
        </p:blipFill>
        <p:spPr>
          <a:xfrm>
            <a:off x="729450" y="1853844"/>
            <a:ext cx="3629926" cy="2419357"/>
          </a:xfrm>
          <a:prstGeom prst="rect">
            <a:avLst/>
          </a:prstGeom>
          <a:noFill/>
          <a:ln>
            <a:noFill/>
          </a:ln>
        </p:spPr>
      </p:pic>
      <p:sp>
        <p:nvSpPr>
          <p:cNvPr id="304" name="Google Shape;304;p34"/>
          <p:cNvSpPr txBox="1"/>
          <p:nvPr/>
        </p:nvSpPr>
        <p:spPr>
          <a:xfrm>
            <a:off x="806150" y="4471975"/>
            <a:ext cx="636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Conclusion: ANOVA + Higher  depth + Higher  percentage =&gt; Higher f1_score</a:t>
            </a:r>
            <a:endParaRPr b="1">
              <a:latin typeface="Lato"/>
              <a:ea typeface="Lato"/>
              <a:cs typeface="Lato"/>
              <a:sym typeface="Lato"/>
            </a:endParaRPr>
          </a:p>
        </p:txBody>
      </p:sp>
      <p:cxnSp>
        <p:nvCxnSpPr>
          <p:cNvPr id="305" name="Google Shape;305;p34"/>
          <p:cNvCxnSpPr/>
          <p:nvPr/>
        </p:nvCxnSpPr>
        <p:spPr>
          <a:xfrm flipH="1" rot="10800000">
            <a:off x="1700700" y="2571750"/>
            <a:ext cx="971700" cy="784200"/>
          </a:xfrm>
          <a:prstGeom prst="straightConnector1">
            <a:avLst/>
          </a:prstGeom>
          <a:noFill/>
          <a:ln cap="flat" cmpd="sng" w="9525">
            <a:solidFill>
              <a:srgbClr val="FF0000"/>
            </a:solidFill>
            <a:prstDash val="solid"/>
            <a:round/>
            <a:headEnd len="med" w="med" type="none"/>
            <a:tailEnd len="med" w="med" type="triangle"/>
          </a:ln>
        </p:spPr>
      </p:cxnSp>
      <p:cxnSp>
        <p:nvCxnSpPr>
          <p:cNvPr id="306" name="Google Shape;306;p34"/>
          <p:cNvCxnSpPr/>
          <p:nvPr/>
        </p:nvCxnSpPr>
        <p:spPr>
          <a:xfrm flipH="1" rot="10800000">
            <a:off x="4086100" y="2516925"/>
            <a:ext cx="11100" cy="10932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DoS - Logistic Regression</a:t>
            </a:r>
            <a:endParaRPr/>
          </a:p>
        </p:txBody>
      </p:sp>
      <p:sp>
        <p:nvSpPr>
          <p:cNvPr id="312" name="Google Shape;312;p35"/>
          <p:cNvSpPr txBox="1"/>
          <p:nvPr/>
        </p:nvSpPr>
        <p:spPr>
          <a:xfrm>
            <a:off x="806150" y="4471975"/>
            <a:ext cx="71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Conclusion: ANOVA + newton-cg/lbfgs + Higher  percentage =&gt; Higher f1_score</a:t>
            </a:r>
            <a:endParaRPr b="1">
              <a:latin typeface="Lato"/>
              <a:ea typeface="Lato"/>
              <a:cs typeface="Lato"/>
              <a:sym typeface="Lato"/>
            </a:endParaRPr>
          </a:p>
        </p:txBody>
      </p:sp>
      <p:pic>
        <p:nvPicPr>
          <p:cNvPr id="313" name="Google Shape;313;p35"/>
          <p:cNvPicPr preferRelativeResize="0"/>
          <p:nvPr/>
        </p:nvPicPr>
        <p:blipFill>
          <a:blip r:embed="rId3">
            <a:alphaModFix/>
          </a:blip>
          <a:stretch>
            <a:fillRect/>
          </a:stretch>
        </p:blipFill>
        <p:spPr>
          <a:xfrm>
            <a:off x="4947300" y="2006250"/>
            <a:ext cx="3470838" cy="2313327"/>
          </a:xfrm>
          <a:prstGeom prst="rect">
            <a:avLst/>
          </a:prstGeom>
          <a:noFill/>
          <a:ln>
            <a:noFill/>
          </a:ln>
        </p:spPr>
      </p:pic>
      <p:pic>
        <p:nvPicPr>
          <p:cNvPr id="314" name="Google Shape;314;p35"/>
          <p:cNvPicPr preferRelativeResize="0"/>
          <p:nvPr/>
        </p:nvPicPr>
        <p:blipFill>
          <a:blip r:embed="rId4">
            <a:alphaModFix/>
          </a:blip>
          <a:stretch>
            <a:fillRect/>
          </a:stretch>
        </p:blipFill>
        <p:spPr>
          <a:xfrm>
            <a:off x="729438" y="2006250"/>
            <a:ext cx="3470838" cy="2313327"/>
          </a:xfrm>
          <a:prstGeom prst="rect">
            <a:avLst/>
          </a:prstGeom>
          <a:noFill/>
          <a:ln>
            <a:noFill/>
          </a:ln>
        </p:spPr>
      </p:pic>
      <p:sp>
        <p:nvSpPr>
          <p:cNvPr id="315" name="Google Shape;315;p35"/>
          <p:cNvSpPr/>
          <p:nvPr/>
        </p:nvSpPr>
        <p:spPr>
          <a:xfrm>
            <a:off x="6151050" y="2006250"/>
            <a:ext cx="519300" cy="46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6" name="Google Shape;316;p35"/>
          <p:cNvCxnSpPr/>
          <p:nvPr/>
        </p:nvCxnSpPr>
        <p:spPr>
          <a:xfrm flipH="1" rot="10800000">
            <a:off x="3931500" y="2417538"/>
            <a:ext cx="11100" cy="10932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DoS - SVM</a:t>
            </a:r>
            <a:endParaRPr/>
          </a:p>
        </p:txBody>
      </p:sp>
      <p:sp>
        <p:nvSpPr>
          <p:cNvPr id="322" name="Google Shape;322;p36"/>
          <p:cNvSpPr txBox="1"/>
          <p:nvPr/>
        </p:nvSpPr>
        <p:spPr>
          <a:xfrm>
            <a:off x="806150" y="4471975"/>
            <a:ext cx="71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Conclusion: PCA + Higher C_selection + RBF =&gt; Higher f1_score</a:t>
            </a:r>
            <a:endParaRPr b="1">
              <a:latin typeface="Lato"/>
              <a:ea typeface="Lato"/>
              <a:cs typeface="Lato"/>
              <a:sym typeface="Lato"/>
            </a:endParaRPr>
          </a:p>
        </p:txBody>
      </p:sp>
      <p:pic>
        <p:nvPicPr>
          <p:cNvPr id="323" name="Google Shape;323;p36"/>
          <p:cNvPicPr preferRelativeResize="0"/>
          <p:nvPr/>
        </p:nvPicPr>
        <p:blipFill>
          <a:blip r:embed="rId3">
            <a:alphaModFix/>
          </a:blip>
          <a:stretch>
            <a:fillRect/>
          </a:stretch>
        </p:blipFill>
        <p:spPr>
          <a:xfrm>
            <a:off x="806150" y="1917900"/>
            <a:ext cx="3470838" cy="2313327"/>
          </a:xfrm>
          <a:prstGeom prst="rect">
            <a:avLst/>
          </a:prstGeom>
          <a:noFill/>
          <a:ln>
            <a:noFill/>
          </a:ln>
        </p:spPr>
      </p:pic>
      <p:pic>
        <p:nvPicPr>
          <p:cNvPr id="324" name="Google Shape;324;p36"/>
          <p:cNvPicPr preferRelativeResize="0"/>
          <p:nvPr/>
        </p:nvPicPr>
        <p:blipFill>
          <a:blip r:embed="rId4">
            <a:alphaModFix/>
          </a:blip>
          <a:stretch>
            <a:fillRect/>
          </a:stretch>
        </p:blipFill>
        <p:spPr>
          <a:xfrm>
            <a:off x="4947313" y="1917900"/>
            <a:ext cx="3470838" cy="2313327"/>
          </a:xfrm>
          <a:prstGeom prst="rect">
            <a:avLst/>
          </a:prstGeom>
          <a:noFill/>
          <a:ln>
            <a:noFill/>
          </a:ln>
        </p:spPr>
      </p:pic>
      <p:cxnSp>
        <p:nvCxnSpPr>
          <p:cNvPr id="325" name="Google Shape;325;p36"/>
          <p:cNvCxnSpPr/>
          <p:nvPr/>
        </p:nvCxnSpPr>
        <p:spPr>
          <a:xfrm flipH="1" rot="10800000">
            <a:off x="3931500" y="2417538"/>
            <a:ext cx="11100" cy="1093200"/>
          </a:xfrm>
          <a:prstGeom prst="straightConnector1">
            <a:avLst/>
          </a:prstGeom>
          <a:noFill/>
          <a:ln cap="flat" cmpd="sng" w="9525">
            <a:solidFill>
              <a:srgbClr val="FF0000"/>
            </a:solidFill>
            <a:prstDash val="solid"/>
            <a:round/>
            <a:headEnd len="med" w="med" type="none"/>
            <a:tailEnd len="med" w="med" type="triangle"/>
          </a:ln>
        </p:spPr>
      </p:cxnSp>
      <p:sp>
        <p:nvSpPr>
          <p:cNvPr id="326" name="Google Shape;326;p36"/>
          <p:cNvSpPr/>
          <p:nvPr/>
        </p:nvSpPr>
        <p:spPr>
          <a:xfrm>
            <a:off x="6184175" y="1954650"/>
            <a:ext cx="519300" cy="46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DoS - Final Models</a:t>
            </a:r>
            <a:endParaRPr/>
          </a:p>
        </p:txBody>
      </p:sp>
      <p:graphicFrame>
        <p:nvGraphicFramePr>
          <p:cNvPr id="332" name="Google Shape;332;p37"/>
          <p:cNvGraphicFramePr/>
          <p:nvPr/>
        </p:nvGraphicFramePr>
        <p:xfrm>
          <a:off x="464450" y="2165750"/>
          <a:ext cx="3000000" cy="3000000"/>
        </p:xfrm>
        <a:graphic>
          <a:graphicData uri="http://schemas.openxmlformats.org/drawingml/2006/table">
            <a:tbl>
              <a:tblPr>
                <a:noFill/>
                <a:tableStyleId>{4C9945E8-7765-4AAD-883A-EFA563BDB470}</a:tableStyleId>
              </a:tblPr>
              <a:tblGrid>
                <a:gridCol w="1168425"/>
                <a:gridCol w="1067575"/>
                <a:gridCol w="944350"/>
                <a:gridCol w="1078800"/>
                <a:gridCol w="1134825"/>
                <a:gridCol w="809950"/>
                <a:gridCol w="2014775"/>
              </a:tblGrid>
              <a:tr h="475450">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rPr b="1" lang="zh-CN"/>
                        <a:t>Accuracy</a:t>
                      </a:r>
                      <a:endParaRPr b="1"/>
                    </a:p>
                  </a:txBody>
                  <a:tcPr marT="91425" marB="91425" marR="91425" marL="91425"/>
                </a:tc>
                <a:tc>
                  <a:txBody>
                    <a:bodyPr/>
                    <a:lstStyle/>
                    <a:p>
                      <a:pPr indent="0" lvl="0" marL="0" rtl="0" algn="ctr">
                        <a:spcBef>
                          <a:spcPts val="0"/>
                        </a:spcBef>
                        <a:spcAft>
                          <a:spcPts val="0"/>
                        </a:spcAft>
                        <a:buNone/>
                      </a:pPr>
                      <a:r>
                        <a:rPr b="1" lang="zh-CN"/>
                        <a:t>Recall</a:t>
                      </a:r>
                      <a:endParaRPr b="1"/>
                    </a:p>
                  </a:txBody>
                  <a:tcPr marT="91425" marB="91425" marR="91425" marL="91425"/>
                </a:tc>
                <a:tc>
                  <a:txBody>
                    <a:bodyPr/>
                    <a:lstStyle/>
                    <a:p>
                      <a:pPr indent="0" lvl="0" marL="0" rtl="0" algn="ctr">
                        <a:spcBef>
                          <a:spcPts val="0"/>
                        </a:spcBef>
                        <a:spcAft>
                          <a:spcPts val="0"/>
                        </a:spcAft>
                        <a:buNone/>
                      </a:pPr>
                      <a:r>
                        <a:rPr b="1" lang="zh-CN"/>
                        <a:t>Precision</a:t>
                      </a:r>
                      <a:endParaRPr b="1"/>
                    </a:p>
                  </a:txBody>
                  <a:tcPr marT="91425" marB="91425" marR="91425" marL="91425"/>
                </a:tc>
                <a:tc>
                  <a:txBody>
                    <a:bodyPr/>
                    <a:lstStyle/>
                    <a:p>
                      <a:pPr indent="0" lvl="0" marL="0" rtl="0" algn="ctr">
                        <a:spcBef>
                          <a:spcPts val="0"/>
                        </a:spcBef>
                        <a:spcAft>
                          <a:spcPts val="0"/>
                        </a:spcAft>
                        <a:buNone/>
                      </a:pPr>
                      <a:r>
                        <a:rPr b="1" lang="zh-CN"/>
                        <a:t>ROC_AUC</a:t>
                      </a:r>
                      <a:endParaRPr b="1"/>
                    </a:p>
                  </a:txBody>
                  <a:tcPr marT="91425" marB="91425" marR="91425" marL="91425"/>
                </a:tc>
                <a:tc>
                  <a:txBody>
                    <a:bodyPr/>
                    <a:lstStyle/>
                    <a:p>
                      <a:pPr indent="0" lvl="0" marL="0" rtl="0" algn="ctr">
                        <a:spcBef>
                          <a:spcPts val="0"/>
                        </a:spcBef>
                        <a:spcAft>
                          <a:spcPts val="0"/>
                        </a:spcAft>
                        <a:buNone/>
                      </a:pPr>
                      <a:r>
                        <a:rPr b="1" lang="zh-CN"/>
                        <a:t>F1</a:t>
                      </a:r>
                      <a:endParaRPr b="1"/>
                    </a:p>
                  </a:txBody>
                  <a:tcPr marT="91425" marB="91425" marR="91425" marL="91425"/>
                </a:tc>
                <a:tc>
                  <a:txBody>
                    <a:bodyPr/>
                    <a:lstStyle/>
                    <a:p>
                      <a:pPr indent="0" lvl="0" marL="0" rtl="0" algn="ctr">
                        <a:spcBef>
                          <a:spcPts val="0"/>
                        </a:spcBef>
                        <a:spcAft>
                          <a:spcPts val="0"/>
                        </a:spcAft>
                        <a:buNone/>
                      </a:pPr>
                      <a:r>
                        <a:rPr b="1" lang="zh-CN"/>
                        <a:t>TN FP FN TP</a:t>
                      </a:r>
                      <a:endParaRPr b="1"/>
                    </a:p>
                  </a:txBody>
                  <a:tcPr marT="91425" marB="91425" marR="91425" marL="91425"/>
                </a:tc>
              </a:tr>
              <a:tr h="579975">
                <a:tc>
                  <a:txBody>
                    <a:bodyPr/>
                    <a:lstStyle/>
                    <a:p>
                      <a:pPr indent="0" lvl="0" marL="0" rtl="0" algn="ctr">
                        <a:spcBef>
                          <a:spcPts val="0"/>
                        </a:spcBef>
                        <a:spcAft>
                          <a:spcPts val="0"/>
                        </a:spcAft>
                        <a:buNone/>
                      </a:pPr>
                      <a:r>
                        <a:rPr b="1" lang="zh-CN"/>
                        <a:t>Decision Tree</a:t>
                      </a:r>
                      <a:endParaRPr b="1"/>
                    </a:p>
                  </a:txBody>
                  <a:tcPr marT="91425" marB="91425" marR="91425" marL="91425"/>
                </a:tc>
                <a:tc>
                  <a:txBody>
                    <a:bodyPr/>
                    <a:lstStyle/>
                    <a:p>
                      <a:pPr indent="0" lvl="0" marL="0" rtl="0" algn="ctr">
                        <a:spcBef>
                          <a:spcPts val="0"/>
                        </a:spcBef>
                        <a:spcAft>
                          <a:spcPts val="0"/>
                        </a:spcAft>
                        <a:buNone/>
                      </a:pPr>
                      <a:r>
                        <a:rPr lang="zh-CN">
                          <a:solidFill>
                            <a:schemeClr val="accent3"/>
                          </a:solidFill>
                        </a:rPr>
                        <a:t>0.9987</a:t>
                      </a:r>
                      <a:endParaRPr>
                        <a:solidFill>
                          <a:schemeClr val="accent3"/>
                        </a:solidFill>
                      </a:endParaRPr>
                    </a:p>
                  </a:txBody>
                  <a:tcPr marT="91425" marB="91425" marR="91425" marL="91425"/>
                </a:tc>
                <a:tc>
                  <a:txBody>
                    <a:bodyPr/>
                    <a:lstStyle/>
                    <a:p>
                      <a:pPr indent="0" lvl="0" marL="0" rtl="0" algn="ctr">
                        <a:spcBef>
                          <a:spcPts val="0"/>
                        </a:spcBef>
                        <a:spcAft>
                          <a:spcPts val="0"/>
                        </a:spcAft>
                        <a:buNone/>
                      </a:pPr>
                      <a:r>
                        <a:rPr lang="zh-CN">
                          <a:solidFill>
                            <a:schemeClr val="accent3"/>
                          </a:solidFill>
                        </a:rPr>
                        <a:t>0.9985</a:t>
                      </a:r>
                      <a:endParaRPr>
                        <a:solidFill>
                          <a:schemeClr val="accent3"/>
                        </a:solidFill>
                      </a:endParaRPr>
                    </a:p>
                  </a:txBody>
                  <a:tcPr marT="91425" marB="91425" marR="91425" marL="91425"/>
                </a:tc>
                <a:tc>
                  <a:txBody>
                    <a:bodyPr/>
                    <a:lstStyle/>
                    <a:p>
                      <a:pPr indent="0" lvl="0" marL="0" rtl="0" algn="ctr">
                        <a:spcBef>
                          <a:spcPts val="0"/>
                        </a:spcBef>
                        <a:spcAft>
                          <a:spcPts val="0"/>
                        </a:spcAft>
                        <a:buNone/>
                      </a:pPr>
                      <a:r>
                        <a:rPr lang="zh-CN">
                          <a:solidFill>
                            <a:schemeClr val="accent3"/>
                          </a:solidFill>
                        </a:rPr>
                        <a:t>0.9983</a:t>
                      </a:r>
                      <a:endParaRPr>
                        <a:solidFill>
                          <a:schemeClr val="accent3"/>
                        </a:solidFill>
                      </a:endParaRPr>
                    </a:p>
                  </a:txBody>
                  <a:tcPr marT="91425" marB="91425" marR="91425" marL="91425"/>
                </a:tc>
                <a:tc>
                  <a:txBody>
                    <a:bodyPr/>
                    <a:lstStyle/>
                    <a:p>
                      <a:pPr indent="0" lvl="0" marL="0" rtl="0" algn="ctr">
                        <a:spcBef>
                          <a:spcPts val="0"/>
                        </a:spcBef>
                        <a:spcAft>
                          <a:spcPts val="0"/>
                        </a:spcAft>
                        <a:buNone/>
                      </a:pPr>
                      <a:r>
                        <a:rPr lang="zh-CN">
                          <a:solidFill>
                            <a:schemeClr val="accent3"/>
                          </a:solidFill>
                        </a:rPr>
                        <a:t>0.9986</a:t>
                      </a:r>
                      <a:endParaRPr>
                        <a:solidFill>
                          <a:schemeClr val="accent3"/>
                        </a:solidFill>
                      </a:endParaRPr>
                    </a:p>
                  </a:txBody>
                  <a:tcPr marT="91425" marB="91425" marR="91425" marL="91425"/>
                </a:tc>
                <a:tc>
                  <a:txBody>
                    <a:bodyPr/>
                    <a:lstStyle/>
                    <a:p>
                      <a:pPr indent="0" lvl="0" marL="0" rtl="0" algn="ctr">
                        <a:spcBef>
                          <a:spcPts val="0"/>
                        </a:spcBef>
                        <a:spcAft>
                          <a:spcPts val="0"/>
                        </a:spcAft>
                        <a:buNone/>
                      </a:pPr>
                      <a:r>
                        <a:rPr lang="zh-CN">
                          <a:solidFill>
                            <a:schemeClr val="accent3"/>
                          </a:solidFill>
                        </a:rPr>
                        <a:t>0.9984</a:t>
                      </a:r>
                      <a:endParaRPr>
                        <a:solidFill>
                          <a:schemeClr val="accent3"/>
                        </a:solidFill>
                      </a:endParaRPr>
                    </a:p>
                  </a:txBody>
                  <a:tcPr marT="91425" marB="91425" marR="91425" marL="91425"/>
                </a:tc>
                <a:tc>
                  <a:txBody>
                    <a:bodyPr/>
                    <a:lstStyle/>
                    <a:p>
                      <a:pPr indent="0" lvl="0" marL="0" rtl="0" algn="ctr">
                        <a:spcBef>
                          <a:spcPts val="0"/>
                        </a:spcBef>
                        <a:spcAft>
                          <a:spcPts val="0"/>
                        </a:spcAft>
                        <a:buNone/>
                      </a:pPr>
                      <a:r>
                        <a:rPr lang="zh-CN">
                          <a:solidFill>
                            <a:schemeClr val="accent3"/>
                          </a:solidFill>
                        </a:rPr>
                        <a:t>23084 26 24 15999</a:t>
                      </a:r>
                      <a:endParaRPr>
                        <a:solidFill>
                          <a:schemeClr val="accent3"/>
                        </a:solidFill>
                      </a:endParaRPr>
                    </a:p>
                  </a:txBody>
                  <a:tcPr marT="91425" marB="91425" marR="91425" marL="91425"/>
                </a:tc>
              </a:tr>
              <a:tr h="609575">
                <a:tc>
                  <a:txBody>
                    <a:bodyPr/>
                    <a:lstStyle/>
                    <a:p>
                      <a:pPr indent="0" lvl="0" marL="0" rtl="0" algn="ctr">
                        <a:spcBef>
                          <a:spcPts val="0"/>
                        </a:spcBef>
                        <a:spcAft>
                          <a:spcPts val="0"/>
                        </a:spcAft>
                        <a:buNone/>
                      </a:pPr>
                      <a:r>
                        <a:rPr b="1" lang="zh-CN"/>
                        <a:t>Logistic Regression</a:t>
                      </a:r>
                      <a:endParaRPr b="1"/>
                    </a:p>
                  </a:txBody>
                  <a:tcPr marT="91425" marB="91425" marR="91425" marL="91425"/>
                </a:tc>
                <a:tc>
                  <a:txBody>
                    <a:bodyPr/>
                    <a:lstStyle/>
                    <a:p>
                      <a:pPr indent="0" lvl="0" marL="0" rtl="0" algn="ctr">
                        <a:spcBef>
                          <a:spcPts val="0"/>
                        </a:spcBef>
                        <a:spcAft>
                          <a:spcPts val="0"/>
                        </a:spcAft>
                        <a:buNone/>
                      </a:pPr>
                      <a:r>
                        <a:rPr lang="zh-CN"/>
                        <a:t>0.9936</a:t>
                      </a:r>
                      <a:endParaRPr/>
                    </a:p>
                  </a:txBody>
                  <a:tcPr marT="91425" marB="91425" marR="91425" marL="91425"/>
                </a:tc>
                <a:tc>
                  <a:txBody>
                    <a:bodyPr/>
                    <a:lstStyle/>
                    <a:p>
                      <a:pPr indent="0" lvl="0" marL="0" rtl="0" algn="ctr">
                        <a:spcBef>
                          <a:spcPts val="0"/>
                        </a:spcBef>
                        <a:spcAft>
                          <a:spcPts val="0"/>
                        </a:spcAft>
                        <a:buNone/>
                      </a:pPr>
                      <a:r>
                        <a:rPr lang="zh-CN"/>
                        <a:t>0.9923</a:t>
                      </a:r>
                      <a:endParaRPr/>
                    </a:p>
                  </a:txBody>
                  <a:tcPr marT="91425" marB="91425" marR="91425" marL="91425"/>
                </a:tc>
                <a:tc>
                  <a:txBody>
                    <a:bodyPr/>
                    <a:lstStyle/>
                    <a:p>
                      <a:pPr indent="0" lvl="0" marL="0" rtl="0" algn="ctr">
                        <a:spcBef>
                          <a:spcPts val="0"/>
                        </a:spcBef>
                        <a:spcAft>
                          <a:spcPts val="0"/>
                        </a:spcAft>
                        <a:buNone/>
                      </a:pPr>
                      <a:r>
                        <a:rPr lang="zh-CN"/>
                        <a:t>0.9922</a:t>
                      </a:r>
                      <a:endParaRPr/>
                    </a:p>
                  </a:txBody>
                  <a:tcPr marT="91425" marB="91425" marR="91425" marL="91425"/>
                </a:tc>
                <a:tc>
                  <a:txBody>
                    <a:bodyPr/>
                    <a:lstStyle/>
                    <a:p>
                      <a:pPr indent="0" lvl="0" marL="0" rtl="0" algn="ctr">
                        <a:spcBef>
                          <a:spcPts val="0"/>
                        </a:spcBef>
                        <a:spcAft>
                          <a:spcPts val="0"/>
                        </a:spcAft>
                        <a:buNone/>
                      </a:pPr>
                      <a:r>
                        <a:rPr lang="zh-CN"/>
                        <a:t>0.9934</a:t>
                      </a:r>
                      <a:endParaRPr/>
                    </a:p>
                  </a:txBody>
                  <a:tcPr marT="91425" marB="91425" marR="91425" marL="91425"/>
                </a:tc>
                <a:tc>
                  <a:txBody>
                    <a:bodyPr/>
                    <a:lstStyle/>
                    <a:p>
                      <a:pPr indent="0" lvl="0" marL="0" rtl="0" algn="ctr">
                        <a:spcBef>
                          <a:spcPts val="0"/>
                        </a:spcBef>
                        <a:spcAft>
                          <a:spcPts val="0"/>
                        </a:spcAft>
                        <a:buNone/>
                      </a:pPr>
                      <a:r>
                        <a:rPr lang="zh-CN"/>
                        <a:t>0.9922</a:t>
                      </a:r>
                      <a:endParaRPr/>
                    </a:p>
                  </a:txBody>
                  <a:tcPr marT="91425" marB="91425" marR="91425" marL="91425"/>
                </a:tc>
                <a:tc>
                  <a:txBody>
                    <a:bodyPr/>
                    <a:lstStyle/>
                    <a:p>
                      <a:pPr indent="0" lvl="0" marL="0" rtl="0" algn="ctr">
                        <a:spcBef>
                          <a:spcPts val="0"/>
                        </a:spcBef>
                        <a:spcAft>
                          <a:spcPts val="0"/>
                        </a:spcAft>
                        <a:buNone/>
                      </a:pPr>
                      <a:r>
                        <a:rPr lang="zh-CN"/>
                        <a:t>22986 124 123 15900</a:t>
                      </a:r>
                      <a:endParaRPr/>
                    </a:p>
                  </a:txBody>
                  <a:tcPr marT="91425" marB="91425" marR="91425" marL="91425"/>
                </a:tc>
              </a:tr>
              <a:tr h="414525">
                <a:tc>
                  <a:txBody>
                    <a:bodyPr/>
                    <a:lstStyle/>
                    <a:p>
                      <a:pPr indent="0" lvl="0" marL="0" rtl="0" algn="ctr">
                        <a:spcBef>
                          <a:spcPts val="0"/>
                        </a:spcBef>
                        <a:spcAft>
                          <a:spcPts val="0"/>
                        </a:spcAft>
                        <a:buNone/>
                      </a:pPr>
                      <a:r>
                        <a:rPr b="1" lang="zh-CN"/>
                        <a:t>SVM</a:t>
                      </a:r>
                      <a:endParaRPr b="1"/>
                    </a:p>
                  </a:txBody>
                  <a:tcPr marT="91425" marB="91425" marR="91425" marL="91425"/>
                </a:tc>
                <a:tc>
                  <a:txBody>
                    <a:bodyPr/>
                    <a:lstStyle/>
                    <a:p>
                      <a:pPr indent="0" lvl="0" marL="0" rtl="0" algn="ctr">
                        <a:spcBef>
                          <a:spcPts val="0"/>
                        </a:spcBef>
                        <a:spcAft>
                          <a:spcPts val="0"/>
                        </a:spcAft>
                        <a:buNone/>
                      </a:pPr>
                      <a:r>
                        <a:rPr lang="zh-CN">
                          <a:solidFill>
                            <a:schemeClr val="dk1"/>
                          </a:solidFill>
                        </a:rPr>
                        <a:t>0.9947</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zh-CN">
                          <a:solidFill>
                            <a:schemeClr val="dk1"/>
                          </a:solidFill>
                        </a:rPr>
                        <a:t>0.9930</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zh-CN">
                          <a:solidFill>
                            <a:schemeClr val="dk1"/>
                          </a:solidFill>
                        </a:rPr>
                        <a:t>0.9941</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zh-CN">
                          <a:solidFill>
                            <a:schemeClr val="dk1"/>
                          </a:solidFill>
                        </a:rPr>
                        <a:t>0.9945</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zh-CN">
                          <a:solidFill>
                            <a:schemeClr val="dk1"/>
                          </a:solidFill>
                        </a:rPr>
                        <a:t>0.9935</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zh-CN">
                          <a:solidFill>
                            <a:schemeClr val="dk1"/>
                          </a:solidFill>
                        </a:rPr>
                        <a:t>23016 94 111 15912</a:t>
                      </a:r>
                      <a:endParaRPr>
                        <a:solidFill>
                          <a:schemeClr val="dk1"/>
                        </a:solidFill>
                      </a:endParaRPr>
                    </a:p>
                  </a:txBody>
                  <a:tcPr marT="91425" marB="91425" marR="91425" marL="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Probe</a:t>
            </a:r>
            <a:endParaRPr/>
          </a:p>
        </p:txBody>
      </p:sp>
      <p:sp>
        <p:nvSpPr>
          <p:cNvPr id="338" name="Google Shape;338;p38"/>
          <p:cNvSpPr txBox="1"/>
          <p:nvPr>
            <p:ph idx="1" type="body"/>
          </p:nvPr>
        </p:nvSpPr>
        <p:spPr>
          <a:xfrm>
            <a:off x="729450" y="2078875"/>
            <a:ext cx="31026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zh-CN"/>
              <a:t>Training set:</a:t>
            </a:r>
            <a:endParaRPr b="1"/>
          </a:p>
          <a:p>
            <a:pPr indent="0" lvl="0" marL="0" rtl="0" algn="l">
              <a:spcBef>
                <a:spcPts val="1200"/>
              </a:spcBef>
              <a:spcAft>
                <a:spcPts val="0"/>
              </a:spcAft>
              <a:buNone/>
            </a:pPr>
            <a:r>
              <a:rPr lang="zh-CN"/>
              <a:t>	Total Records: </a:t>
            </a:r>
            <a:r>
              <a:rPr lang="zh-CN"/>
              <a:t>63791</a:t>
            </a:r>
            <a:r>
              <a:rPr lang="zh-CN"/>
              <a:t>  </a:t>
            </a:r>
            <a:endParaRPr/>
          </a:p>
          <a:p>
            <a:pPr indent="0" lvl="0" marL="0" rtl="0" algn="l">
              <a:spcBef>
                <a:spcPts val="1200"/>
              </a:spcBef>
              <a:spcAft>
                <a:spcPts val="0"/>
              </a:spcAft>
              <a:buNone/>
            </a:pPr>
            <a:r>
              <a:rPr lang="zh-CN"/>
              <a:t>	Probe Records: </a:t>
            </a:r>
            <a:r>
              <a:rPr lang="zh-CN"/>
              <a:t>9846 </a:t>
            </a:r>
            <a:r>
              <a:rPr lang="zh-CN"/>
              <a:t>(</a:t>
            </a:r>
            <a:r>
              <a:rPr b="1" lang="zh-CN"/>
              <a:t>15.43</a:t>
            </a:r>
            <a:r>
              <a:rPr b="1" lang="zh-CN"/>
              <a:t>%</a:t>
            </a:r>
            <a:r>
              <a:rPr lang="zh-CN"/>
              <a:t>)</a:t>
            </a:r>
            <a:endParaRPr/>
          </a:p>
          <a:p>
            <a:pPr indent="0" lvl="0" marL="0" rtl="0" algn="l">
              <a:spcBef>
                <a:spcPts val="1200"/>
              </a:spcBef>
              <a:spcAft>
                <a:spcPts val="0"/>
              </a:spcAft>
              <a:buNone/>
            </a:pPr>
            <a:r>
              <a:rPr b="1" lang="zh-CN"/>
              <a:t>Testing set: </a:t>
            </a:r>
            <a:endParaRPr b="1"/>
          </a:p>
          <a:p>
            <a:pPr indent="0" lvl="0" marL="0" rtl="0" algn="l">
              <a:spcBef>
                <a:spcPts val="1200"/>
              </a:spcBef>
              <a:spcAft>
                <a:spcPts val="0"/>
              </a:spcAft>
              <a:buNone/>
            </a:pPr>
            <a:r>
              <a:rPr lang="zh-CN"/>
              <a:t>	Total Records: </a:t>
            </a:r>
            <a:r>
              <a:rPr lang="zh-CN"/>
              <a:t>27349</a:t>
            </a:r>
            <a:endParaRPr/>
          </a:p>
          <a:p>
            <a:pPr indent="0" lvl="0" marL="0" rtl="0" algn="l">
              <a:spcBef>
                <a:spcPts val="1200"/>
              </a:spcBef>
              <a:spcAft>
                <a:spcPts val="1200"/>
              </a:spcAft>
              <a:buNone/>
            </a:pPr>
            <a:r>
              <a:rPr lang="zh-CN"/>
              <a:t>	Probe Records: </a:t>
            </a:r>
            <a:r>
              <a:rPr lang="zh-CN"/>
              <a:t>4231</a:t>
            </a:r>
            <a:r>
              <a:rPr lang="zh-CN"/>
              <a:t> (</a:t>
            </a:r>
            <a:r>
              <a:rPr b="1" lang="zh-CN"/>
              <a:t>15.47</a:t>
            </a:r>
            <a:r>
              <a:rPr b="1" lang="zh-CN"/>
              <a:t>%</a:t>
            </a:r>
            <a:r>
              <a:rPr lang="zh-CN"/>
              <a:t>)</a:t>
            </a:r>
            <a:endParaRPr/>
          </a:p>
        </p:txBody>
      </p:sp>
      <p:sp>
        <p:nvSpPr>
          <p:cNvPr id="339" name="Google Shape;339;p38"/>
          <p:cNvSpPr txBox="1"/>
          <p:nvPr>
            <p:ph idx="1" type="body"/>
          </p:nvPr>
        </p:nvSpPr>
        <p:spPr>
          <a:xfrm>
            <a:off x="4106525" y="2078875"/>
            <a:ext cx="41982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CN"/>
              <a:t>Definition: </a:t>
            </a:r>
            <a:r>
              <a:rPr lang="zh-CN"/>
              <a:t>Scan for information or vulnerabilities in a network or computer system which later on will be used to attack</a:t>
            </a:r>
            <a:endParaRPr/>
          </a:p>
          <a:p>
            <a:pPr indent="0" lvl="0" marL="0" rtl="0" algn="l">
              <a:spcBef>
                <a:spcPts val="1200"/>
              </a:spcBef>
              <a:spcAft>
                <a:spcPts val="0"/>
              </a:spcAft>
              <a:buNone/>
            </a:pPr>
            <a:r>
              <a:rPr b="1" lang="zh-CN"/>
              <a:t>negative:</a:t>
            </a:r>
            <a:r>
              <a:rPr lang="zh-CN"/>
              <a:t> normal</a:t>
            </a:r>
            <a:endParaRPr/>
          </a:p>
          <a:p>
            <a:pPr indent="0" lvl="0" marL="0" rtl="0" algn="l">
              <a:spcBef>
                <a:spcPts val="1200"/>
              </a:spcBef>
              <a:spcAft>
                <a:spcPts val="1200"/>
              </a:spcAft>
              <a:buNone/>
            </a:pPr>
            <a:r>
              <a:rPr b="1" lang="zh-CN"/>
              <a:t>positive:</a:t>
            </a:r>
            <a:r>
              <a:rPr lang="zh-CN"/>
              <a:t>  ipsweep, nmap, portsweep, satan, mscan, saint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Probe</a:t>
            </a:r>
            <a:r>
              <a:rPr lang="zh-CN"/>
              <a:t> - Decision Tree</a:t>
            </a:r>
            <a:endParaRPr/>
          </a:p>
        </p:txBody>
      </p:sp>
      <p:sp>
        <p:nvSpPr>
          <p:cNvPr id="345" name="Google Shape;345;p39"/>
          <p:cNvSpPr txBox="1"/>
          <p:nvPr/>
        </p:nvSpPr>
        <p:spPr>
          <a:xfrm>
            <a:off x="806150" y="4471975"/>
            <a:ext cx="636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Conclusion: ANOVA + Higher  depth + Higher  percentage =&gt; Higher f1_score</a:t>
            </a:r>
            <a:endParaRPr b="1">
              <a:latin typeface="Lato"/>
              <a:ea typeface="Lato"/>
              <a:cs typeface="Lato"/>
              <a:sym typeface="Lato"/>
            </a:endParaRPr>
          </a:p>
        </p:txBody>
      </p:sp>
      <p:pic>
        <p:nvPicPr>
          <p:cNvPr id="346" name="Google Shape;346;p39"/>
          <p:cNvPicPr preferRelativeResize="0"/>
          <p:nvPr/>
        </p:nvPicPr>
        <p:blipFill>
          <a:blip r:embed="rId3">
            <a:alphaModFix/>
          </a:blip>
          <a:stretch>
            <a:fillRect/>
          </a:stretch>
        </p:blipFill>
        <p:spPr>
          <a:xfrm>
            <a:off x="4947300" y="1939975"/>
            <a:ext cx="3470838" cy="2313327"/>
          </a:xfrm>
          <a:prstGeom prst="rect">
            <a:avLst/>
          </a:prstGeom>
          <a:noFill/>
          <a:ln>
            <a:noFill/>
          </a:ln>
        </p:spPr>
      </p:pic>
      <p:pic>
        <p:nvPicPr>
          <p:cNvPr id="347" name="Google Shape;347;p39"/>
          <p:cNvPicPr preferRelativeResize="0"/>
          <p:nvPr/>
        </p:nvPicPr>
        <p:blipFill>
          <a:blip r:embed="rId4">
            <a:alphaModFix/>
          </a:blip>
          <a:stretch>
            <a:fillRect/>
          </a:stretch>
        </p:blipFill>
        <p:spPr>
          <a:xfrm>
            <a:off x="729438" y="1939975"/>
            <a:ext cx="3470838" cy="231332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0"/>
          <p:cNvSpPr txBox="1"/>
          <p:nvPr>
            <p:ph type="title"/>
          </p:nvPr>
        </p:nvSpPr>
        <p:spPr>
          <a:xfrm>
            <a:off x="7276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Probe</a:t>
            </a:r>
            <a:r>
              <a:rPr lang="zh-CN"/>
              <a:t> - Logistic Regression</a:t>
            </a:r>
            <a:endParaRPr/>
          </a:p>
        </p:txBody>
      </p:sp>
      <p:sp>
        <p:nvSpPr>
          <p:cNvPr id="353" name="Google Shape;353;p40"/>
          <p:cNvSpPr txBox="1"/>
          <p:nvPr/>
        </p:nvSpPr>
        <p:spPr>
          <a:xfrm>
            <a:off x="806150" y="4471975"/>
            <a:ext cx="71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Conclusion: ANOVA + newton-cg/lbfgs + Higher  percentage =&gt; Higher f1_score</a:t>
            </a:r>
            <a:endParaRPr b="1">
              <a:latin typeface="Lato"/>
              <a:ea typeface="Lato"/>
              <a:cs typeface="Lato"/>
              <a:sym typeface="Lato"/>
            </a:endParaRPr>
          </a:p>
        </p:txBody>
      </p:sp>
      <p:cxnSp>
        <p:nvCxnSpPr>
          <p:cNvPr id="354" name="Google Shape;354;p40"/>
          <p:cNvCxnSpPr/>
          <p:nvPr/>
        </p:nvCxnSpPr>
        <p:spPr>
          <a:xfrm flipH="1" rot="10800000">
            <a:off x="4086125" y="2571738"/>
            <a:ext cx="11100" cy="1093200"/>
          </a:xfrm>
          <a:prstGeom prst="straightConnector1">
            <a:avLst/>
          </a:prstGeom>
          <a:noFill/>
          <a:ln cap="flat" cmpd="sng" w="9525">
            <a:solidFill>
              <a:srgbClr val="FF0000"/>
            </a:solidFill>
            <a:prstDash val="solid"/>
            <a:round/>
            <a:headEnd len="med" w="med" type="none"/>
            <a:tailEnd len="med" w="med" type="triangle"/>
          </a:ln>
        </p:spPr>
      </p:cxnSp>
      <p:pic>
        <p:nvPicPr>
          <p:cNvPr id="355" name="Google Shape;355;p40"/>
          <p:cNvPicPr preferRelativeResize="0"/>
          <p:nvPr/>
        </p:nvPicPr>
        <p:blipFill>
          <a:blip r:embed="rId3">
            <a:alphaModFix/>
          </a:blip>
          <a:stretch>
            <a:fillRect/>
          </a:stretch>
        </p:blipFill>
        <p:spPr>
          <a:xfrm>
            <a:off x="5028700" y="2050425"/>
            <a:ext cx="3470838" cy="2313327"/>
          </a:xfrm>
          <a:prstGeom prst="rect">
            <a:avLst/>
          </a:prstGeom>
          <a:noFill/>
          <a:ln>
            <a:noFill/>
          </a:ln>
        </p:spPr>
      </p:pic>
      <p:pic>
        <p:nvPicPr>
          <p:cNvPr id="356" name="Google Shape;356;p40"/>
          <p:cNvPicPr preferRelativeResize="0"/>
          <p:nvPr/>
        </p:nvPicPr>
        <p:blipFill>
          <a:blip r:embed="rId4">
            <a:alphaModFix/>
          </a:blip>
          <a:stretch>
            <a:fillRect/>
          </a:stretch>
        </p:blipFill>
        <p:spPr>
          <a:xfrm>
            <a:off x="729438" y="2050425"/>
            <a:ext cx="3470838" cy="2313327"/>
          </a:xfrm>
          <a:prstGeom prst="rect">
            <a:avLst/>
          </a:prstGeom>
          <a:noFill/>
          <a:ln>
            <a:noFill/>
          </a:ln>
        </p:spPr>
      </p:pic>
      <p:sp>
        <p:nvSpPr>
          <p:cNvPr id="357" name="Google Shape;357;p40"/>
          <p:cNvSpPr/>
          <p:nvPr/>
        </p:nvSpPr>
        <p:spPr>
          <a:xfrm>
            <a:off x="6217350" y="2108850"/>
            <a:ext cx="519300" cy="46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Probe</a:t>
            </a:r>
            <a:r>
              <a:rPr lang="zh-CN"/>
              <a:t> - SVM</a:t>
            </a:r>
            <a:endParaRPr/>
          </a:p>
        </p:txBody>
      </p:sp>
      <p:sp>
        <p:nvSpPr>
          <p:cNvPr id="363" name="Google Shape;363;p41"/>
          <p:cNvSpPr txBox="1"/>
          <p:nvPr/>
        </p:nvSpPr>
        <p:spPr>
          <a:xfrm>
            <a:off x="806150" y="4471975"/>
            <a:ext cx="71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Conclusion: ANOVA+ Higher C_selection + RBF =&gt; Higher f1_score</a:t>
            </a:r>
            <a:endParaRPr b="1">
              <a:latin typeface="Lato"/>
              <a:ea typeface="Lato"/>
              <a:cs typeface="Lato"/>
              <a:sym typeface="Lato"/>
            </a:endParaRPr>
          </a:p>
        </p:txBody>
      </p:sp>
      <p:cxnSp>
        <p:nvCxnSpPr>
          <p:cNvPr id="364" name="Google Shape;364;p41"/>
          <p:cNvCxnSpPr/>
          <p:nvPr/>
        </p:nvCxnSpPr>
        <p:spPr>
          <a:xfrm flipH="1" rot="10800000">
            <a:off x="3386100" y="2535025"/>
            <a:ext cx="11100" cy="1093200"/>
          </a:xfrm>
          <a:prstGeom prst="straightConnector1">
            <a:avLst/>
          </a:prstGeom>
          <a:noFill/>
          <a:ln cap="flat" cmpd="sng" w="9525">
            <a:solidFill>
              <a:srgbClr val="FF0000"/>
            </a:solidFill>
            <a:prstDash val="solid"/>
            <a:round/>
            <a:headEnd len="med" w="med" type="none"/>
            <a:tailEnd len="med" w="med" type="triangle"/>
          </a:ln>
        </p:spPr>
      </p:cxnSp>
      <p:pic>
        <p:nvPicPr>
          <p:cNvPr id="365" name="Google Shape;365;p41"/>
          <p:cNvPicPr preferRelativeResize="0"/>
          <p:nvPr/>
        </p:nvPicPr>
        <p:blipFill>
          <a:blip r:embed="rId3">
            <a:alphaModFix/>
          </a:blip>
          <a:stretch>
            <a:fillRect/>
          </a:stretch>
        </p:blipFill>
        <p:spPr>
          <a:xfrm>
            <a:off x="228725" y="2006238"/>
            <a:ext cx="3470838" cy="2313327"/>
          </a:xfrm>
          <a:prstGeom prst="rect">
            <a:avLst/>
          </a:prstGeom>
          <a:noFill/>
          <a:ln>
            <a:noFill/>
          </a:ln>
        </p:spPr>
      </p:pic>
      <p:pic>
        <p:nvPicPr>
          <p:cNvPr id="366" name="Google Shape;366;p41"/>
          <p:cNvPicPr preferRelativeResize="0"/>
          <p:nvPr/>
        </p:nvPicPr>
        <p:blipFill>
          <a:blip r:embed="rId4">
            <a:alphaModFix/>
          </a:blip>
          <a:stretch>
            <a:fillRect/>
          </a:stretch>
        </p:blipFill>
        <p:spPr>
          <a:xfrm>
            <a:off x="4781025" y="1924963"/>
            <a:ext cx="3470838" cy="2313327"/>
          </a:xfrm>
          <a:prstGeom prst="rect">
            <a:avLst/>
          </a:prstGeom>
          <a:noFill/>
          <a:ln>
            <a:noFill/>
          </a:ln>
        </p:spPr>
      </p:pic>
      <p:sp>
        <p:nvSpPr>
          <p:cNvPr id="367" name="Google Shape;367;p41"/>
          <p:cNvSpPr/>
          <p:nvPr/>
        </p:nvSpPr>
        <p:spPr>
          <a:xfrm>
            <a:off x="1259075" y="1853850"/>
            <a:ext cx="872700" cy="812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Problem Definition</a:t>
            </a:r>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As rapidly growth of internet attacks, intrusion detection is of great significance to cyber security. To better detect and predict the </a:t>
            </a:r>
            <a:r>
              <a:rPr lang="zh-CN"/>
              <a:t>forthcoming</a:t>
            </a:r>
            <a:r>
              <a:rPr lang="zh-CN"/>
              <a:t> attacks, we apply machine learning techniques.</a:t>
            </a:r>
            <a:endParaRPr/>
          </a:p>
          <a:p>
            <a:pPr indent="0" lvl="0" marL="0" rtl="0" algn="l">
              <a:spcBef>
                <a:spcPts val="1200"/>
              </a:spcBef>
              <a:spcAft>
                <a:spcPts val="1200"/>
              </a:spcAft>
              <a:buNone/>
            </a:pPr>
            <a:r>
              <a:rPr lang="zh-CN"/>
              <a:t>Our main goal is to design the model that is capable of distinguishing between anomaly packets and normal packets, and furthermore, predicting incoming packets’ label.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Probe</a:t>
            </a:r>
            <a:r>
              <a:rPr lang="zh-CN"/>
              <a:t> - Final Models</a:t>
            </a:r>
            <a:endParaRPr/>
          </a:p>
        </p:txBody>
      </p:sp>
      <p:graphicFrame>
        <p:nvGraphicFramePr>
          <p:cNvPr id="373" name="Google Shape;373;p42"/>
          <p:cNvGraphicFramePr/>
          <p:nvPr/>
        </p:nvGraphicFramePr>
        <p:xfrm>
          <a:off x="464475" y="2182475"/>
          <a:ext cx="3000000" cy="3000000"/>
        </p:xfrm>
        <a:graphic>
          <a:graphicData uri="http://schemas.openxmlformats.org/drawingml/2006/table">
            <a:tbl>
              <a:tblPr>
                <a:noFill/>
                <a:tableStyleId>{4C9945E8-7765-4AAD-883A-EFA563BDB470}</a:tableStyleId>
              </a:tblPr>
              <a:tblGrid>
                <a:gridCol w="1168425"/>
                <a:gridCol w="1067575"/>
                <a:gridCol w="944350"/>
                <a:gridCol w="1078800"/>
                <a:gridCol w="1134825"/>
                <a:gridCol w="809950"/>
                <a:gridCol w="2014775"/>
              </a:tblGrid>
              <a:tr h="475450">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rPr b="1" lang="zh-CN"/>
                        <a:t>Accuracy</a:t>
                      </a:r>
                      <a:endParaRPr b="1"/>
                    </a:p>
                  </a:txBody>
                  <a:tcPr marT="91425" marB="91425" marR="91425" marL="91425"/>
                </a:tc>
                <a:tc>
                  <a:txBody>
                    <a:bodyPr/>
                    <a:lstStyle/>
                    <a:p>
                      <a:pPr indent="0" lvl="0" marL="0" rtl="0" algn="ctr">
                        <a:spcBef>
                          <a:spcPts val="0"/>
                        </a:spcBef>
                        <a:spcAft>
                          <a:spcPts val="0"/>
                        </a:spcAft>
                        <a:buNone/>
                      </a:pPr>
                      <a:r>
                        <a:rPr b="1" lang="zh-CN"/>
                        <a:t>Recall</a:t>
                      </a:r>
                      <a:endParaRPr b="1"/>
                    </a:p>
                  </a:txBody>
                  <a:tcPr marT="91425" marB="91425" marR="91425" marL="91425"/>
                </a:tc>
                <a:tc>
                  <a:txBody>
                    <a:bodyPr/>
                    <a:lstStyle/>
                    <a:p>
                      <a:pPr indent="0" lvl="0" marL="0" rtl="0" algn="ctr">
                        <a:spcBef>
                          <a:spcPts val="0"/>
                        </a:spcBef>
                        <a:spcAft>
                          <a:spcPts val="0"/>
                        </a:spcAft>
                        <a:buNone/>
                      </a:pPr>
                      <a:r>
                        <a:rPr b="1" lang="zh-CN"/>
                        <a:t>Precision</a:t>
                      </a:r>
                      <a:endParaRPr b="1"/>
                    </a:p>
                  </a:txBody>
                  <a:tcPr marT="91425" marB="91425" marR="91425" marL="91425"/>
                </a:tc>
                <a:tc>
                  <a:txBody>
                    <a:bodyPr/>
                    <a:lstStyle/>
                    <a:p>
                      <a:pPr indent="0" lvl="0" marL="0" rtl="0" algn="ctr">
                        <a:spcBef>
                          <a:spcPts val="0"/>
                        </a:spcBef>
                        <a:spcAft>
                          <a:spcPts val="0"/>
                        </a:spcAft>
                        <a:buNone/>
                      </a:pPr>
                      <a:r>
                        <a:rPr b="1" lang="zh-CN"/>
                        <a:t>ROC_AUC</a:t>
                      </a:r>
                      <a:endParaRPr b="1"/>
                    </a:p>
                  </a:txBody>
                  <a:tcPr marT="91425" marB="91425" marR="91425" marL="91425"/>
                </a:tc>
                <a:tc>
                  <a:txBody>
                    <a:bodyPr/>
                    <a:lstStyle/>
                    <a:p>
                      <a:pPr indent="0" lvl="0" marL="0" rtl="0" algn="ctr">
                        <a:spcBef>
                          <a:spcPts val="0"/>
                        </a:spcBef>
                        <a:spcAft>
                          <a:spcPts val="0"/>
                        </a:spcAft>
                        <a:buNone/>
                      </a:pPr>
                      <a:r>
                        <a:rPr b="1" lang="zh-CN"/>
                        <a:t>F1</a:t>
                      </a:r>
                      <a:endParaRPr b="1"/>
                    </a:p>
                  </a:txBody>
                  <a:tcPr marT="91425" marB="91425" marR="91425" marL="91425"/>
                </a:tc>
                <a:tc>
                  <a:txBody>
                    <a:bodyPr/>
                    <a:lstStyle/>
                    <a:p>
                      <a:pPr indent="0" lvl="0" marL="0" rtl="0" algn="ctr">
                        <a:spcBef>
                          <a:spcPts val="0"/>
                        </a:spcBef>
                        <a:spcAft>
                          <a:spcPts val="0"/>
                        </a:spcAft>
                        <a:buNone/>
                      </a:pPr>
                      <a:r>
                        <a:rPr b="1" lang="zh-CN"/>
                        <a:t>TN FP FN TP</a:t>
                      </a:r>
                      <a:endParaRPr b="1"/>
                    </a:p>
                  </a:txBody>
                  <a:tcPr marT="91425" marB="91425" marR="91425" marL="91425"/>
                </a:tc>
              </a:tr>
              <a:tr h="579975">
                <a:tc>
                  <a:txBody>
                    <a:bodyPr/>
                    <a:lstStyle/>
                    <a:p>
                      <a:pPr indent="0" lvl="0" marL="0" rtl="0" algn="ctr">
                        <a:spcBef>
                          <a:spcPts val="0"/>
                        </a:spcBef>
                        <a:spcAft>
                          <a:spcPts val="0"/>
                        </a:spcAft>
                        <a:buNone/>
                      </a:pPr>
                      <a:r>
                        <a:rPr b="1" lang="zh-CN"/>
                        <a:t>Decision Tree</a:t>
                      </a:r>
                      <a:endParaRPr b="1"/>
                    </a:p>
                  </a:txBody>
                  <a:tcPr marT="91425" marB="91425" marR="91425" marL="91425"/>
                </a:tc>
                <a:tc>
                  <a:txBody>
                    <a:bodyPr/>
                    <a:lstStyle/>
                    <a:p>
                      <a:pPr indent="0" lvl="0" marL="0" rtl="0" algn="ctr">
                        <a:spcBef>
                          <a:spcPts val="0"/>
                        </a:spcBef>
                        <a:spcAft>
                          <a:spcPts val="0"/>
                        </a:spcAft>
                        <a:buNone/>
                      </a:pPr>
                      <a:r>
                        <a:rPr lang="zh-CN">
                          <a:solidFill>
                            <a:schemeClr val="accent3"/>
                          </a:solidFill>
                        </a:rPr>
                        <a:t>0.9978</a:t>
                      </a:r>
                      <a:endParaRPr>
                        <a:solidFill>
                          <a:schemeClr val="accent3"/>
                        </a:solidFill>
                      </a:endParaRPr>
                    </a:p>
                  </a:txBody>
                  <a:tcPr marT="91425" marB="91425" marR="91425" marL="91425"/>
                </a:tc>
                <a:tc>
                  <a:txBody>
                    <a:bodyPr/>
                    <a:lstStyle/>
                    <a:p>
                      <a:pPr indent="0" lvl="0" marL="0" rtl="0" algn="ctr">
                        <a:spcBef>
                          <a:spcPts val="0"/>
                        </a:spcBef>
                        <a:spcAft>
                          <a:spcPts val="0"/>
                        </a:spcAft>
                        <a:buNone/>
                      </a:pPr>
                      <a:r>
                        <a:rPr lang="zh-CN">
                          <a:solidFill>
                            <a:schemeClr val="accent3"/>
                          </a:solidFill>
                        </a:rPr>
                        <a:t>0.9929</a:t>
                      </a:r>
                      <a:endParaRPr>
                        <a:solidFill>
                          <a:schemeClr val="accent3"/>
                        </a:solidFill>
                      </a:endParaRPr>
                    </a:p>
                  </a:txBody>
                  <a:tcPr marT="91425" marB="91425" marR="91425" marL="91425"/>
                </a:tc>
                <a:tc>
                  <a:txBody>
                    <a:bodyPr/>
                    <a:lstStyle/>
                    <a:p>
                      <a:pPr indent="0" lvl="0" marL="0" rtl="0" algn="ctr">
                        <a:spcBef>
                          <a:spcPts val="0"/>
                        </a:spcBef>
                        <a:spcAft>
                          <a:spcPts val="0"/>
                        </a:spcAft>
                        <a:buNone/>
                      </a:pPr>
                      <a:r>
                        <a:rPr lang="zh-CN">
                          <a:solidFill>
                            <a:schemeClr val="accent3"/>
                          </a:solidFill>
                        </a:rPr>
                        <a:t>0.9931</a:t>
                      </a:r>
                      <a:endParaRPr>
                        <a:solidFill>
                          <a:schemeClr val="accent3"/>
                        </a:solidFill>
                      </a:endParaRPr>
                    </a:p>
                  </a:txBody>
                  <a:tcPr marT="91425" marB="91425" marR="91425" marL="91425"/>
                </a:tc>
                <a:tc>
                  <a:txBody>
                    <a:bodyPr/>
                    <a:lstStyle/>
                    <a:p>
                      <a:pPr indent="0" lvl="0" marL="0" rtl="0" algn="ctr">
                        <a:spcBef>
                          <a:spcPts val="0"/>
                        </a:spcBef>
                        <a:spcAft>
                          <a:spcPts val="0"/>
                        </a:spcAft>
                        <a:buNone/>
                      </a:pPr>
                      <a:r>
                        <a:rPr lang="zh-CN">
                          <a:solidFill>
                            <a:schemeClr val="accent3"/>
                          </a:solidFill>
                        </a:rPr>
                        <a:t>0.9958</a:t>
                      </a:r>
                      <a:endParaRPr>
                        <a:solidFill>
                          <a:schemeClr val="accent3"/>
                        </a:solidFill>
                      </a:endParaRPr>
                    </a:p>
                  </a:txBody>
                  <a:tcPr marT="91425" marB="91425" marR="91425" marL="91425"/>
                </a:tc>
                <a:tc>
                  <a:txBody>
                    <a:bodyPr/>
                    <a:lstStyle/>
                    <a:p>
                      <a:pPr indent="0" lvl="0" marL="0" rtl="0" algn="ctr">
                        <a:spcBef>
                          <a:spcPts val="0"/>
                        </a:spcBef>
                        <a:spcAft>
                          <a:spcPts val="0"/>
                        </a:spcAft>
                        <a:buNone/>
                      </a:pPr>
                      <a:r>
                        <a:rPr lang="zh-CN">
                          <a:solidFill>
                            <a:schemeClr val="accent3"/>
                          </a:solidFill>
                        </a:rPr>
                        <a:t>0.9930</a:t>
                      </a:r>
                      <a:endParaRPr>
                        <a:solidFill>
                          <a:schemeClr val="accent3"/>
                        </a:solidFill>
                      </a:endParaRPr>
                    </a:p>
                  </a:txBody>
                  <a:tcPr marT="91425" marB="91425" marR="91425" marL="91425"/>
                </a:tc>
                <a:tc>
                  <a:txBody>
                    <a:bodyPr/>
                    <a:lstStyle/>
                    <a:p>
                      <a:pPr indent="0" lvl="0" marL="0" rtl="0" algn="ctr">
                        <a:spcBef>
                          <a:spcPts val="0"/>
                        </a:spcBef>
                        <a:spcAft>
                          <a:spcPts val="0"/>
                        </a:spcAft>
                        <a:buNone/>
                      </a:pPr>
                      <a:r>
                        <a:rPr lang="zh-CN">
                          <a:solidFill>
                            <a:schemeClr val="accent3"/>
                          </a:solidFill>
                        </a:rPr>
                        <a:t>23080 29 30 4201</a:t>
                      </a:r>
                      <a:endParaRPr>
                        <a:solidFill>
                          <a:schemeClr val="accent3"/>
                        </a:solidFill>
                      </a:endParaRPr>
                    </a:p>
                  </a:txBody>
                  <a:tcPr marT="91425" marB="91425" marR="91425" marL="91425"/>
                </a:tc>
              </a:tr>
              <a:tr h="609575">
                <a:tc>
                  <a:txBody>
                    <a:bodyPr/>
                    <a:lstStyle/>
                    <a:p>
                      <a:pPr indent="0" lvl="0" marL="0" rtl="0" algn="ctr">
                        <a:spcBef>
                          <a:spcPts val="0"/>
                        </a:spcBef>
                        <a:spcAft>
                          <a:spcPts val="0"/>
                        </a:spcAft>
                        <a:buNone/>
                      </a:pPr>
                      <a:r>
                        <a:rPr b="1" lang="zh-CN"/>
                        <a:t>Logistic Regression</a:t>
                      </a:r>
                      <a:endParaRPr b="1"/>
                    </a:p>
                  </a:txBody>
                  <a:tcPr marT="91425" marB="91425" marR="91425" marL="91425"/>
                </a:tc>
                <a:tc>
                  <a:txBody>
                    <a:bodyPr/>
                    <a:lstStyle/>
                    <a:p>
                      <a:pPr indent="0" lvl="0" marL="0" rtl="0" algn="ctr">
                        <a:spcBef>
                          <a:spcPts val="0"/>
                        </a:spcBef>
                        <a:spcAft>
                          <a:spcPts val="0"/>
                        </a:spcAft>
                        <a:buNone/>
                      </a:pPr>
                      <a:r>
                        <a:rPr lang="zh-CN"/>
                        <a:t>0.9891</a:t>
                      </a:r>
                      <a:endParaRPr/>
                    </a:p>
                  </a:txBody>
                  <a:tcPr marT="91425" marB="91425" marR="91425" marL="91425"/>
                </a:tc>
                <a:tc>
                  <a:txBody>
                    <a:bodyPr/>
                    <a:lstStyle/>
                    <a:p>
                      <a:pPr indent="0" lvl="0" marL="0" rtl="0" algn="ctr">
                        <a:spcBef>
                          <a:spcPts val="0"/>
                        </a:spcBef>
                        <a:spcAft>
                          <a:spcPts val="0"/>
                        </a:spcAft>
                        <a:buNone/>
                      </a:pPr>
                      <a:r>
                        <a:rPr lang="zh-CN"/>
                        <a:t>0.9598</a:t>
                      </a:r>
                      <a:endParaRPr/>
                    </a:p>
                  </a:txBody>
                  <a:tcPr marT="91425" marB="91425" marR="91425" marL="91425"/>
                </a:tc>
                <a:tc>
                  <a:txBody>
                    <a:bodyPr/>
                    <a:lstStyle/>
                    <a:p>
                      <a:pPr indent="0" lvl="0" marL="0" rtl="0" algn="ctr">
                        <a:spcBef>
                          <a:spcPts val="0"/>
                        </a:spcBef>
                        <a:spcAft>
                          <a:spcPts val="0"/>
                        </a:spcAft>
                        <a:buNone/>
                      </a:pPr>
                      <a:r>
                        <a:rPr lang="zh-CN"/>
                        <a:t>0.9694</a:t>
                      </a:r>
                      <a:endParaRPr/>
                    </a:p>
                  </a:txBody>
                  <a:tcPr marT="91425" marB="91425" marR="91425" marL="91425"/>
                </a:tc>
                <a:tc>
                  <a:txBody>
                    <a:bodyPr/>
                    <a:lstStyle/>
                    <a:p>
                      <a:pPr indent="0" lvl="0" marL="0" rtl="0" algn="ctr">
                        <a:spcBef>
                          <a:spcPts val="0"/>
                        </a:spcBef>
                        <a:spcAft>
                          <a:spcPts val="0"/>
                        </a:spcAft>
                        <a:buNone/>
                      </a:pPr>
                      <a:r>
                        <a:rPr lang="zh-CN"/>
                        <a:t>0.9771</a:t>
                      </a:r>
                      <a:endParaRPr/>
                    </a:p>
                  </a:txBody>
                  <a:tcPr marT="91425" marB="91425" marR="91425" marL="91425"/>
                </a:tc>
                <a:tc>
                  <a:txBody>
                    <a:bodyPr/>
                    <a:lstStyle/>
                    <a:p>
                      <a:pPr indent="0" lvl="0" marL="0" rtl="0" algn="ctr">
                        <a:spcBef>
                          <a:spcPts val="0"/>
                        </a:spcBef>
                        <a:spcAft>
                          <a:spcPts val="0"/>
                        </a:spcAft>
                        <a:buNone/>
                      </a:pPr>
                      <a:r>
                        <a:rPr lang="zh-CN"/>
                        <a:t>0.9646</a:t>
                      </a:r>
                      <a:endParaRPr/>
                    </a:p>
                  </a:txBody>
                  <a:tcPr marT="91425" marB="91425" marR="91425" marL="91425"/>
                </a:tc>
                <a:tc>
                  <a:txBody>
                    <a:bodyPr/>
                    <a:lstStyle/>
                    <a:p>
                      <a:pPr indent="0" lvl="0" marL="0" rtl="0" algn="ctr">
                        <a:spcBef>
                          <a:spcPts val="0"/>
                        </a:spcBef>
                        <a:spcAft>
                          <a:spcPts val="0"/>
                        </a:spcAft>
                        <a:buNone/>
                      </a:pPr>
                      <a:r>
                        <a:rPr lang="zh-CN"/>
                        <a:t>22981 128 170 4061</a:t>
                      </a:r>
                      <a:endParaRPr/>
                    </a:p>
                  </a:txBody>
                  <a:tcPr marT="91425" marB="91425" marR="91425" marL="91425"/>
                </a:tc>
              </a:tr>
              <a:tr h="414525">
                <a:tc>
                  <a:txBody>
                    <a:bodyPr/>
                    <a:lstStyle/>
                    <a:p>
                      <a:pPr indent="0" lvl="0" marL="0" rtl="0" algn="ctr">
                        <a:spcBef>
                          <a:spcPts val="0"/>
                        </a:spcBef>
                        <a:spcAft>
                          <a:spcPts val="0"/>
                        </a:spcAft>
                        <a:buNone/>
                      </a:pPr>
                      <a:r>
                        <a:rPr b="1" lang="zh-CN"/>
                        <a:t>SVM</a:t>
                      </a:r>
                      <a:endParaRPr b="1"/>
                    </a:p>
                  </a:txBody>
                  <a:tcPr marT="91425" marB="91425" marR="91425" marL="91425"/>
                </a:tc>
                <a:tc>
                  <a:txBody>
                    <a:bodyPr/>
                    <a:lstStyle/>
                    <a:p>
                      <a:pPr indent="0" lvl="0" marL="0" rtl="0" algn="ctr">
                        <a:spcBef>
                          <a:spcPts val="0"/>
                        </a:spcBef>
                        <a:spcAft>
                          <a:spcPts val="0"/>
                        </a:spcAft>
                        <a:buNone/>
                      </a:pPr>
                      <a:r>
                        <a:rPr lang="zh-CN">
                          <a:solidFill>
                            <a:schemeClr val="dk1"/>
                          </a:solidFill>
                        </a:rPr>
                        <a:t>0.9955</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zh-CN">
                          <a:solidFill>
                            <a:schemeClr val="dk1"/>
                          </a:solidFill>
                        </a:rPr>
                        <a:t>0.9896</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zh-CN">
                          <a:solidFill>
                            <a:schemeClr val="dk1"/>
                          </a:solidFill>
                        </a:rPr>
                        <a:t>0.9819</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zh-CN">
                          <a:solidFill>
                            <a:schemeClr val="dk1"/>
                          </a:solidFill>
                        </a:rPr>
                        <a:t>0.9931</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zh-CN">
                          <a:solidFill>
                            <a:schemeClr val="dk1"/>
                          </a:solidFill>
                        </a:rPr>
                        <a:t>0.9857</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zh-CN">
                          <a:solidFill>
                            <a:schemeClr val="dk1"/>
                          </a:solidFill>
                        </a:rPr>
                        <a:t>23032 77 44 4187</a:t>
                      </a:r>
                      <a:endParaRPr>
                        <a:solidFill>
                          <a:schemeClr val="dk1"/>
                        </a:solidFill>
                      </a:endParaRPr>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R2L (Remote to Local)</a:t>
            </a:r>
            <a:endParaRPr/>
          </a:p>
        </p:txBody>
      </p:sp>
      <p:sp>
        <p:nvSpPr>
          <p:cNvPr id="379" name="Google Shape;379;p43"/>
          <p:cNvSpPr txBox="1"/>
          <p:nvPr>
            <p:ph idx="1" type="body"/>
          </p:nvPr>
        </p:nvSpPr>
        <p:spPr>
          <a:xfrm>
            <a:off x="729450" y="2078875"/>
            <a:ext cx="31026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zh-CN"/>
              <a:t>Training set:</a:t>
            </a:r>
            <a:endParaRPr b="1"/>
          </a:p>
          <a:p>
            <a:pPr indent="0" lvl="0" marL="0" rtl="0" algn="l">
              <a:spcBef>
                <a:spcPts val="1200"/>
              </a:spcBef>
              <a:spcAft>
                <a:spcPts val="0"/>
              </a:spcAft>
              <a:buNone/>
            </a:pPr>
            <a:r>
              <a:rPr lang="zh-CN"/>
              <a:t>	Total Records: </a:t>
            </a:r>
            <a:r>
              <a:rPr lang="zh-CN"/>
              <a:t>56653</a:t>
            </a:r>
            <a:r>
              <a:rPr lang="zh-CN"/>
              <a:t>  </a:t>
            </a:r>
            <a:endParaRPr/>
          </a:p>
          <a:p>
            <a:pPr indent="0" lvl="0" marL="0" rtl="0" algn="l">
              <a:spcBef>
                <a:spcPts val="1200"/>
              </a:spcBef>
              <a:spcAft>
                <a:spcPts val="0"/>
              </a:spcAft>
              <a:buNone/>
            </a:pPr>
            <a:r>
              <a:rPr lang="zh-CN"/>
              <a:t>	R2L Records: </a:t>
            </a:r>
            <a:r>
              <a:rPr lang="zh-CN"/>
              <a:t>2750 </a:t>
            </a:r>
            <a:r>
              <a:rPr lang="zh-CN"/>
              <a:t>(</a:t>
            </a:r>
            <a:r>
              <a:rPr b="1" lang="zh-CN"/>
              <a:t>4.85</a:t>
            </a:r>
            <a:r>
              <a:rPr b="1" lang="zh-CN"/>
              <a:t>%</a:t>
            </a:r>
            <a:r>
              <a:rPr lang="zh-CN"/>
              <a:t>)</a:t>
            </a:r>
            <a:endParaRPr/>
          </a:p>
          <a:p>
            <a:pPr indent="0" lvl="0" marL="0" rtl="0" algn="l">
              <a:spcBef>
                <a:spcPts val="1200"/>
              </a:spcBef>
              <a:spcAft>
                <a:spcPts val="0"/>
              </a:spcAft>
              <a:buNone/>
            </a:pPr>
            <a:r>
              <a:rPr b="1" lang="zh-CN"/>
              <a:t>Testing set: </a:t>
            </a:r>
            <a:endParaRPr b="1"/>
          </a:p>
          <a:p>
            <a:pPr indent="0" lvl="0" marL="0" rtl="0" algn="l">
              <a:spcBef>
                <a:spcPts val="1200"/>
              </a:spcBef>
              <a:spcAft>
                <a:spcPts val="0"/>
              </a:spcAft>
              <a:buNone/>
            </a:pPr>
            <a:r>
              <a:rPr lang="zh-CN"/>
              <a:t>	Total Records: </a:t>
            </a:r>
            <a:r>
              <a:rPr lang="zh-CN"/>
              <a:t>24281</a:t>
            </a:r>
            <a:endParaRPr/>
          </a:p>
          <a:p>
            <a:pPr indent="0" lvl="0" marL="0" rtl="0" algn="l">
              <a:spcBef>
                <a:spcPts val="1200"/>
              </a:spcBef>
              <a:spcAft>
                <a:spcPts val="1200"/>
              </a:spcAft>
              <a:buNone/>
            </a:pPr>
            <a:r>
              <a:rPr lang="zh-CN"/>
              <a:t>	R2L Records: </a:t>
            </a:r>
            <a:r>
              <a:rPr lang="zh-CN"/>
              <a:t>1130 (</a:t>
            </a:r>
            <a:r>
              <a:rPr b="1" lang="zh-CN"/>
              <a:t>4.65</a:t>
            </a:r>
            <a:r>
              <a:rPr b="1" lang="zh-CN"/>
              <a:t>%</a:t>
            </a:r>
            <a:r>
              <a:rPr lang="zh-CN"/>
              <a:t>)</a:t>
            </a:r>
            <a:endParaRPr/>
          </a:p>
        </p:txBody>
      </p:sp>
      <p:sp>
        <p:nvSpPr>
          <p:cNvPr id="380" name="Google Shape;380;p43"/>
          <p:cNvSpPr txBox="1"/>
          <p:nvPr>
            <p:ph idx="1" type="body"/>
          </p:nvPr>
        </p:nvSpPr>
        <p:spPr>
          <a:xfrm>
            <a:off x="4106525" y="2078875"/>
            <a:ext cx="41982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CN"/>
              <a:t>Definition: </a:t>
            </a:r>
            <a:r>
              <a:rPr lang="zh-CN"/>
              <a:t>Gain remotely unauthorized access to a computer system over a network by sending data packet to that system</a:t>
            </a:r>
            <a:endParaRPr/>
          </a:p>
          <a:p>
            <a:pPr indent="0" lvl="0" marL="0" rtl="0" algn="l">
              <a:spcBef>
                <a:spcPts val="1200"/>
              </a:spcBef>
              <a:spcAft>
                <a:spcPts val="0"/>
              </a:spcAft>
              <a:buNone/>
            </a:pPr>
            <a:r>
              <a:rPr b="1" lang="zh-CN"/>
              <a:t>negative:</a:t>
            </a:r>
            <a:r>
              <a:rPr lang="zh-CN"/>
              <a:t> normal</a:t>
            </a:r>
            <a:endParaRPr/>
          </a:p>
          <a:p>
            <a:pPr indent="0" lvl="0" marL="0" rtl="0" algn="l">
              <a:spcBef>
                <a:spcPts val="1200"/>
              </a:spcBef>
              <a:spcAft>
                <a:spcPts val="1200"/>
              </a:spcAft>
              <a:buNone/>
            </a:pPr>
            <a:r>
              <a:rPr b="1" lang="zh-CN"/>
              <a:t>positive:</a:t>
            </a:r>
            <a:r>
              <a:rPr lang="zh-CN"/>
              <a:t>  </a:t>
            </a:r>
            <a:r>
              <a:rPr lang="zh-CN"/>
              <a:t>ftp_write, guess_passwd, imap, multihop , phf, spy, warezclient, warezmaster, sendmail, named, snmpgetattack, snmpguess, xlock, xsnoop, httptunnel</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4"/>
          <p:cNvSpPr txBox="1"/>
          <p:nvPr>
            <p:ph type="title"/>
          </p:nvPr>
        </p:nvSpPr>
        <p:spPr>
          <a:xfrm>
            <a:off x="7276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R2L</a:t>
            </a:r>
            <a:r>
              <a:rPr lang="zh-CN"/>
              <a:t> - Decision Tree</a:t>
            </a:r>
            <a:endParaRPr/>
          </a:p>
        </p:txBody>
      </p:sp>
      <p:sp>
        <p:nvSpPr>
          <p:cNvPr id="386" name="Google Shape;386;p44"/>
          <p:cNvSpPr txBox="1"/>
          <p:nvPr/>
        </p:nvSpPr>
        <p:spPr>
          <a:xfrm>
            <a:off x="806150" y="4471975"/>
            <a:ext cx="636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Conclusion: ANOVA + Higher  depth + Higher  percentage =&gt; Higher f1_score</a:t>
            </a:r>
            <a:endParaRPr b="1">
              <a:latin typeface="Lato"/>
              <a:ea typeface="Lato"/>
              <a:cs typeface="Lato"/>
              <a:sym typeface="Lato"/>
            </a:endParaRPr>
          </a:p>
        </p:txBody>
      </p:sp>
      <p:pic>
        <p:nvPicPr>
          <p:cNvPr id="387" name="Google Shape;387;p44"/>
          <p:cNvPicPr preferRelativeResize="0"/>
          <p:nvPr/>
        </p:nvPicPr>
        <p:blipFill>
          <a:blip r:embed="rId3">
            <a:alphaModFix/>
          </a:blip>
          <a:stretch>
            <a:fillRect/>
          </a:stretch>
        </p:blipFill>
        <p:spPr>
          <a:xfrm>
            <a:off x="4947300" y="1939975"/>
            <a:ext cx="3470838" cy="2313327"/>
          </a:xfrm>
          <a:prstGeom prst="rect">
            <a:avLst/>
          </a:prstGeom>
          <a:noFill/>
          <a:ln>
            <a:noFill/>
          </a:ln>
        </p:spPr>
      </p:pic>
      <p:pic>
        <p:nvPicPr>
          <p:cNvPr id="388" name="Google Shape;388;p44"/>
          <p:cNvPicPr preferRelativeResize="0"/>
          <p:nvPr/>
        </p:nvPicPr>
        <p:blipFill>
          <a:blip r:embed="rId4">
            <a:alphaModFix/>
          </a:blip>
          <a:stretch>
            <a:fillRect/>
          </a:stretch>
        </p:blipFill>
        <p:spPr>
          <a:xfrm>
            <a:off x="729450" y="2006250"/>
            <a:ext cx="3470838" cy="2313327"/>
          </a:xfrm>
          <a:prstGeom prst="rect">
            <a:avLst/>
          </a:prstGeom>
          <a:noFill/>
          <a:ln>
            <a:noFill/>
          </a:ln>
        </p:spPr>
      </p:pic>
      <p:cxnSp>
        <p:nvCxnSpPr>
          <p:cNvPr id="389" name="Google Shape;389;p44"/>
          <p:cNvCxnSpPr/>
          <p:nvPr/>
        </p:nvCxnSpPr>
        <p:spPr>
          <a:xfrm flipH="1" rot="10800000">
            <a:off x="1976775" y="2617425"/>
            <a:ext cx="750900" cy="971700"/>
          </a:xfrm>
          <a:prstGeom prst="straightConnector1">
            <a:avLst/>
          </a:prstGeom>
          <a:noFill/>
          <a:ln cap="flat" cmpd="sng" w="9525">
            <a:solidFill>
              <a:srgbClr val="FF0000"/>
            </a:solidFill>
            <a:prstDash val="solid"/>
            <a:round/>
            <a:headEnd len="med" w="med" type="none"/>
            <a:tailEnd len="med" w="med" type="triangle"/>
          </a:ln>
        </p:spPr>
      </p:cxnSp>
      <p:cxnSp>
        <p:nvCxnSpPr>
          <p:cNvPr id="390" name="Google Shape;390;p44"/>
          <p:cNvCxnSpPr/>
          <p:nvPr/>
        </p:nvCxnSpPr>
        <p:spPr>
          <a:xfrm rot="10800000">
            <a:off x="8348750" y="2374300"/>
            <a:ext cx="22200" cy="1358400"/>
          </a:xfrm>
          <a:prstGeom prst="straightConnector1">
            <a:avLst/>
          </a:prstGeom>
          <a:noFill/>
          <a:ln cap="flat" cmpd="sng" w="9525">
            <a:solidFill>
              <a:srgbClr val="FF0000"/>
            </a:solidFill>
            <a:prstDash val="solid"/>
            <a:round/>
            <a:headEnd len="med" w="med" type="none"/>
            <a:tailEnd len="med" w="med" type="triangle"/>
          </a:ln>
        </p:spPr>
      </p:cxnSp>
      <p:sp>
        <p:nvSpPr>
          <p:cNvPr id="391" name="Google Shape;391;p44"/>
          <p:cNvSpPr/>
          <p:nvPr/>
        </p:nvSpPr>
        <p:spPr>
          <a:xfrm>
            <a:off x="6069675" y="1853850"/>
            <a:ext cx="872700" cy="812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5"/>
          <p:cNvSpPr txBox="1"/>
          <p:nvPr>
            <p:ph type="title"/>
          </p:nvPr>
        </p:nvSpPr>
        <p:spPr>
          <a:xfrm>
            <a:off x="7276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R2L</a:t>
            </a:r>
            <a:r>
              <a:rPr lang="zh-CN"/>
              <a:t> - Logistic Regression</a:t>
            </a:r>
            <a:endParaRPr/>
          </a:p>
        </p:txBody>
      </p:sp>
      <p:sp>
        <p:nvSpPr>
          <p:cNvPr id="397" name="Google Shape;397;p45"/>
          <p:cNvSpPr txBox="1"/>
          <p:nvPr/>
        </p:nvSpPr>
        <p:spPr>
          <a:xfrm>
            <a:off x="806150" y="4471975"/>
            <a:ext cx="71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Conclusion: ANOVA + newton-cg/lbfgs + Higher  percentage =&gt; Higher f1_score</a:t>
            </a:r>
            <a:endParaRPr b="1">
              <a:latin typeface="Lato"/>
              <a:ea typeface="Lato"/>
              <a:cs typeface="Lato"/>
              <a:sym typeface="Lato"/>
            </a:endParaRPr>
          </a:p>
        </p:txBody>
      </p:sp>
      <p:cxnSp>
        <p:nvCxnSpPr>
          <p:cNvPr id="398" name="Google Shape;398;p45"/>
          <p:cNvCxnSpPr/>
          <p:nvPr/>
        </p:nvCxnSpPr>
        <p:spPr>
          <a:xfrm flipH="1" rot="10800000">
            <a:off x="3975675" y="2472338"/>
            <a:ext cx="11100" cy="1093200"/>
          </a:xfrm>
          <a:prstGeom prst="straightConnector1">
            <a:avLst/>
          </a:prstGeom>
          <a:noFill/>
          <a:ln cap="flat" cmpd="sng" w="9525">
            <a:solidFill>
              <a:srgbClr val="FF0000"/>
            </a:solidFill>
            <a:prstDash val="solid"/>
            <a:round/>
            <a:headEnd len="med" w="med" type="none"/>
            <a:tailEnd len="med" w="med" type="triangle"/>
          </a:ln>
        </p:spPr>
      </p:cxnSp>
      <p:pic>
        <p:nvPicPr>
          <p:cNvPr id="399" name="Google Shape;399;p45"/>
          <p:cNvPicPr preferRelativeResize="0"/>
          <p:nvPr/>
        </p:nvPicPr>
        <p:blipFill>
          <a:blip r:embed="rId3">
            <a:alphaModFix/>
          </a:blip>
          <a:stretch>
            <a:fillRect/>
          </a:stretch>
        </p:blipFill>
        <p:spPr>
          <a:xfrm>
            <a:off x="5150450" y="2050425"/>
            <a:ext cx="3470838" cy="2313327"/>
          </a:xfrm>
          <a:prstGeom prst="rect">
            <a:avLst/>
          </a:prstGeom>
          <a:noFill/>
          <a:ln>
            <a:noFill/>
          </a:ln>
        </p:spPr>
      </p:pic>
      <p:pic>
        <p:nvPicPr>
          <p:cNvPr id="400" name="Google Shape;400;p45"/>
          <p:cNvPicPr preferRelativeResize="0"/>
          <p:nvPr/>
        </p:nvPicPr>
        <p:blipFill>
          <a:blip r:embed="rId4">
            <a:alphaModFix/>
          </a:blip>
          <a:stretch>
            <a:fillRect/>
          </a:stretch>
        </p:blipFill>
        <p:spPr>
          <a:xfrm>
            <a:off x="727650" y="2006250"/>
            <a:ext cx="3470838" cy="2313327"/>
          </a:xfrm>
          <a:prstGeom prst="rect">
            <a:avLst/>
          </a:prstGeom>
          <a:noFill/>
          <a:ln>
            <a:noFill/>
          </a:ln>
        </p:spPr>
      </p:pic>
      <p:sp>
        <p:nvSpPr>
          <p:cNvPr id="401" name="Google Shape;401;p45"/>
          <p:cNvSpPr/>
          <p:nvPr/>
        </p:nvSpPr>
        <p:spPr>
          <a:xfrm>
            <a:off x="5227475" y="2219275"/>
            <a:ext cx="519300" cy="46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5"/>
          <p:cNvSpPr/>
          <p:nvPr/>
        </p:nvSpPr>
        <p:spPr>
          <a:xfrm>
            <a:off x="727650" y="2108850"/>
            <a:ext cx="519300" cy="46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R2L</a:t>
            </a:r>
            <a:r>
              <a:rPr lang="zh-CN"/>
              <a:t> - SVM</a:t>
            </a:r>
            <a:endParaRPr/>
          </a:p>
        </p:txBody>
      </p:sp>
      <p:sp>
        <p:nvSpPr>
          <p:cNvPr id="408" name="Google Shape;408;p46"/>
          <p:cNvSpPr txBox="1"/>
          <p:nvPr/>
        </p:nvSpPr>
        <p:spPr>
          <a:xfrm>
            <a:off x="806150" y="4471975"/>
            <a:ext cx="71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Conclusion: ANOVA + Higher C_selection + RBF =&gt; Higher f1_score</a:t>
            </a:r>
            <a:endParaRPr b="1">
              <a:latin typeface="Lato"/>
              <a:ea typeface="Lato"/>
              <a:cs typeface="Lato"/>
              <a:sym typeface="Lato"/>
            </a:endParaRPr>
          </a:p>
        </p:txBody>
      </p:sp>
      <p:pic>
        <p:nvPicPr>
          <p:cNvPr id="409" name="Google Shape;409;p46"/>
          <p:cNvPicPr preferRelativeResize="0"/>
          <p:nvPr/>
        </p:nvPicPr>
        <p:blipFill>
          <a:blip r:embed="rId3">
            <a:alphaModFix/>
          </a:blip>
          <a:stretch>
            <a:fillRect/>
          </a:stretch>
        </p:blipFill>
        <p:spPr>
          <a:xfrm>
            <a:off x="4638100" y="1832813"/>
            <a:ext cx="3470838" cy="2313327"/>
          </a:xfrm>
          <a:prstGeom prst="rect">
            <a:avLst/>
          </a:prstGeom>
          <a:noFill/>
          <a:ln>
            <a:noFill/>
          </a:ln>
        </p:spPr>
      </p:pic>
      <p:pic>
        <p:nvPicPr>
          <p:cNvPr id="410" name="Google Shape;410;p46"/>
          <p:cNvPicPr preferRelativeResize="0"/>
          <p:nvPr/>
        </p:nvPicPr>
        <p:blipFill>
          <a:blip r:embed="rId4">
            <a:alphaModFix/>
          </a:blip>
          <a:stretch>
            <a:fillRect/>
          </a:stretch>
        </p:blipFill>
        <p:spPr>
          <a:xfrm>
            <a:off x="729438" y="1906875"/>
            <a:ext cx="3470838" cy="2313327"/>
          </a:xfrm>
          <a:prstGeom prst="rect">
            <a:avLst/>
          </a:prstGeom>
          <a:noFill/>
          <a:ln>
            <a:noFill/>
          </a:ln>
        </p:spPr>
      </p:pic>
      <p:cxnSp>
        <p:nvCxnSpPr>
          <p:cNvPr id="411" name="Google Shape;411;p46"/>
          <p:cNvCxnSpPr/>
          <p:nvPr/>
        </p:nvCxnSpPr>
        <p:spPr>
          <a:xfrm flipH="1" rot="10800000">
            <a:off x="1755900" y="2570350"/>
            <a:ext cx="883500" cy="838200"/>
          </a:xfrm>
          <a:prstGeom prst="straightConnector1">
            <a:avLst/>
          </a:prstGeom>
          <a:noFill/>
          <a:ln cap="flat" cmpd="sng" w="9525">
            <a:solidFill>
              <a:srgbClr val="FF0000"/>
            </a:solidFill>
            <a:prstDash val="solid"/>
            <a:round/>
            <a:headEnd len="med" w="med" type="none"/>
            <a:tailEnd len="med" w="med" type="triangle"/>
          </a:ln>
        </p:spPr>
      </p:cxnSp>
      <p:sp>
        <p:nvSpPr>
          <p:cNvPr id="412" name="Google Shape;412;p46"/>
          <p:cNvSpPr/>
          <p:nvPr/>
        </p:nvSpPr>
        <p:spPr>
          <a:xfrm>
            <a:off x="4638100" y="1577750"/>
            <a:ext cx="872700" cy="812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 name="Google Shape;413;p46"/>
          <p:cNvCxnSpPr/>
          <p:nvPr/>
        </p:nvCxnSpPr>
        <p:spPr>
          <a:xfrm rot="10800000">
            <a:off x="8089150" y="2297150"/>
            <a:ext cx="19800" cy="12660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R2L</a:t>
            </a:r>
            <a:r>
              <a:rPr lang="zh-CN"/>
              <a:t> - Final Models</a:t>
            </a:r>
            <a:endParaRPr/>
          </a:p>
        </p:txBody>
      </p:sp>
      <p:graphicFrame>
        <p:nvGraphicFramePr>
          <p:cNvPr id="419" name="Google Shape;419;p47"/>
          <p:cNvGraphicFramePr/>
          <p:nvPr/>
        </p:nvGraphicFramePr>
        <p:xfrm>
          <a:off x="464475" y="2182475"/>
          <a:ext cx="3000000" cy="3000000"/>
        </p:xfrm>
        <a:graphic>
          <a:graphicData uri="http://schemas.openxmlformats.org/drawingml/2006/table">
            <a:tbl>
              <a:tblPr>
                <a:noFill/>
                <a:tableStyleId>{4C9945E8-7765-4AAD-883A-EFA563BDB470}</a:tableStyleId>
              </a:tblPr>
              <a:tblGrid>
                <a:gridCol w="1168425"/>
                <a:gridCol w="1067575"/>
                <a:gridCol w="944350"/>
                <a:gridCol w="1078800"/>
                <a:gridCol w="1134825"/>
                <a:gridCol w="809950"/>
                <a:gridCol w="2014775"/>
              </a:tblGrid>
              <a:tr h="475450">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rPr b="1" lang="zh-CN"/>
                        <a:t>Accuracy</a:t>
                      </a:r>
                      <a:endParaRPr b="1"/>
                    </a:p>
                  </a:txBody>
                  <a:tcPr marT="91425" marB="91425" marR="91425" marL="91425"/>
                </a:tc>
                <a:tc>
                  <a:txBody>
                    <a:bodyPr/>
                    <a:lstStyle/>
                    <a:p>
                      <a:pPr indent="0" lvl="0" marL="0" rtl="0" algn="ctr">
                        <a:spcBef>
                          <a:spcPts val="0"/>
                        </a:spcBef>
                        <a:spcAft>
                          <a:spcPts val="0"/>
                        </a:spcAft>
                        <a:buNone/>
                      </a:pPr>
                      <a:r>
                        <a:rPr b="1" lang="zh-CN"/>
                        <a:t>Recall</a:t>
                      </a:r>
                      <a:endParaRPr b="1"/>
                    </a:p>
                  </a:txBody>
                  <a:tcPr marT="91425" marB="91425" marR="91425" marL="91425"/>
                </a:tc>
                <a:tc>
                  <a:txBody>
                    <a:bodyPr/>
                    <a:lstStyle/>
                    <a:p>
                      <a:pPr indent="0" lvl="0" marL="0" rtl="0" algn="ctr">
                        <a:spcBef>
                          <a:spcPts val="0"/>
                        </a:spcBef>
                        <a:spcAft>
                          <a:spcPts val="0"/>
                        </a:spcAft>
                        <a:buNone/>
                      </a:pPr>
                      <a:r>
                        <a:rPr b="1" lang="zh-CN"/>
                        <a:t>Precision</a:t>
                      </a:r>
                      <a:endParaRPr b="1"/>
                    </a:p>
                  </a:txBody>
                  <a:tcPr marT="91425" marB="91425" marR="91425" marL="91425"/>
                </a:tc>
                <a:tc>
                  <a:txBody>
                    <a:bodyPr/>
                    <a:lstStyle/>
                    <a:p>
                      <a:pPr indent="0" lvl="0" marL="0" rtl="0" algn="ctr">
                        <a:spcBef>
                          <a:spcPts val="0"/>
                        </a:spcBef>
                        <a:spcAft>
                          <a:spcPts val="0"/>
                        </a:spcAft>
                        <a:buNone/>
                      </a:pPr>
                      <a:r>
                        <a:rPr b="1" lang="zh-CN"/>
                        <a:t>ROC_AUC</a:t>
                      </a:r>
                      <a:endParaRPr b="1"/>
                    </a:p>
                  </a:txBody>
                  <a:tcPr marT="91425" marB="91425" marR="91425" marL="91425"/>
                </a:tc>
                <a:tc>
                  <a:txBody>
                    <a:bodyPr/>
                    <a:lstStyle/>
                    <a:p>
                      <a:pPr indent="0" lvl="0" marL="0" rtl="0" algn="ctr">
                        <a:spcBef>
                          <a:spcPts val="0"/>
                        </a:spcBef>
                        <a:spcAft>
                          <a:spcPts val="0"/>
                        </a:spcAft>
                        <a:buNone/>
                      </a:pPr>
                      <a:r>
                        <a:rPr b="1" lang="zh-CN"/>
                        <a:t>F1</a:t>
                      </a:r>
                      <a:endParaRPr b="1"/>
                    </a:p>
                  </a:txBody>
                  <a:tcPr marT="91425" marB="91425" marR="91425" marL="91425"/>
                </a:tc>
                <a:tc>
                  <a:txBody>
                    <a:bodyPr/>
                    <a:lstStyle/>
                    <a:p>
                      <a:pPr indent="0" lvl="0" marL="0" rtl="0" algn="ctr">
                        <a:spcBef>
                          <a:spcPts val="0"/>
                        </a:spcBef>
                        <a:spcAft>
                          <a:spcPts val="0"/>
                        </a:spcAft>
                        <a:buNone/>
                      </a:pPr>
                      <a:r>
                        <a:rPr b="1" lang="zh-CN"/>
                        <a:t>TN FP FN TP</a:t>
                      </a:r>
                      <a:endParaRPr b="1"/>
                    </a:p>
                  </a:txBody>
                  <a:tcPr marT="91425" marB="91425" marR="91425" marL="91425"/>
                </a:tc>
              </a:tr>
              <a:tr h="579975">
                <a:tc>
                  <a:txBody>
                    <a:bodyPr/>
                    <a:lstStyle/>
                    <a:p>
                      <a:pPr indent="0" lvl="0" marL="0" rtl="0" algn="ctr">
                        <a:spcBef>
                          <a:spcPts val="0"/>
                        </a:spcBef>
                        <a:spcAft>
                          <a:spcPts val="0"/>
                        </a:spcAft>
                        <a:buNone/>
                      </a:pPr>
                      <a:r>
                        <a:rPr b="1" lang="zh-CN"/>
                        <a:t>Decision Tree</a:t>
                      </a:r>
                      <a:endParaRPr b="1"/>
                    </a:p>
                  </a:txBody>
                  <a:tcPr marT="91425" marB="91425" marR="91425" marL="91425"/>
                </a:tc>
                <a:tc>
                  <a:txBody>
                    <a:bodyPr/>
                    <a:lstStyle/>
                    <a:p>
                      <a:pPr indent="0" lvl="0" marL="0" rtl="0" algn="ctr">
                        <a:spcBef>
                          <a:spcPts val="0"/>
                        </a:spcBef>
                        <a:spcAft>
                          <a:spcPts val="0"/>
                        </a:spcAft>
                        <a:buNone/>
                      </a:pPr>
                      <a:r>
                        <a:rPr lang="zh-CN">
                          <a:solidFill>
                            <a:schemeClr val="accent3"/>
                          </a:solidFill>
                        </a:rPr>
                        <a:t>0.9943</a:t>
                      </a:r>
                      <a:endParaRPr>
                        <a:solidFill>
                          <a:schemeClr val="accent3"/>
                        </a:solidFill>
                      </a:endParaRPr>
                    </a:p>
                  </a:txBody>
                  <a:tcPr marT="91425" marB="91425" marR="91425" marL="91425"/>
                </a:tc>
                <a:tc>
                  <a:txBody>
                    <a:bodyPr/>
                    <a:lstStyle/>
                    <a:p>
                      <a:pPr indent="0" lvl="0" marL="0" rtl="0" algn="ctr">
                        <a:spcBef>
                          <a:spcPts val="0"/>
                        </a:spcBef>
                        <a:spcAft>
                          <a:spcPts val="0"/>
                        </a:spcAft>
                        <a:buNone/>
                      </a:pPr>
                      <a:r>
                        <a:rPr lang="zh-CN">
                          <a:solidFill>
                            <a:schemeClr val="accent3"/>
                          </a:solidFill>
                        </a:rPr>
                        <a:t>0.9380</a:t>
                      </a:r>
                      <a:endParaRPr>
                        <a:solidFill>
                          <a:schemeClr val="accent3"/>
                        </a:solidFill>
                      </a:endParaRPr>
                    </a:p>
                  </a:txBody>
                  <a:tcPr marT="91425" marB="91425" marR="91425" marL="91425"/>
                </a:tc>
                <a:tc>
                  <a:txBody>
                    <a:bodyPr/>
                    <a:lstStyle/>
                    <a:p>
                      <a:pPr indent="0" lvl="0" marL="0" rtl="0" algn="ctr">
                        <a:spcBef>
                          <a:spcPts val="0"/>
                        </a:spcBef>
                        <a:spcAft>
                          <a:spcPts val="0"/>
                        </a:spcAft>
                        <a:buNone/>
                      </a:pPr>
                      <a:r>
                        <a:rPr lang="zh-CN">
                          <a:solidFill>
                            <a:schemeClr val="accent3"/>
                          </a:solidFill>
                        </a:rPr>
                        <a:t>0.9397</a:t>
                      </a:r>
                      <a:endParaRPr>
                        <a:solidFill>
                          <a:schemeClr val="accent3"/>
                        </a:solidFill>
                      </a:endParaRPr>
                    </a:p>
                  </a:txBody>
                  <a:tcPr marT="91425" marB="91425" marR="91425" marL="91425"/>
                </a:tc>
                <a:tc>
                  <a:txBody>
                    <a:bodyPr/>
                    <a:lstStyle/>
                    <a:p>
                      <a:pPr indent="0" lvl="0" marL="0" rtl="0" algn="ctr">
                        <a:spcBef>
                          <a:spcPts val="0"/>
                        </a:spcBef>
                        <a:spcAft>
                          <a:spcPts val="0"/>
                        </a:spcAft>
                        <a:buNone/>
                      </a:pPr>
                      <a:r>
                        <a:rPr lang="zh-CN">
                          <a:solidFill>
                            <a:schemeClr val="accent3"/>
                          </a:solidFill>
                        </a:rPr>
                        <a:t>0.9675</a:t>
                      </a:r>
                      <a:endParaRPr>
                        <a:solidFill>
                          <a:schemeClr val="accent3"/>
                        </a:solidFill>
                      </a:endParaRPr>
                    </a:p>
                  </a:txBody>
                  <a:tcPr marT="91425" marB="91425" marR="91425" marL="91425"/>
                </a:tc>
                <a:tc>
                  <a:txBody>
                    <a:bodyPr/>
                    <a:lstStyle/>
                    <a:p>
                      <a:pPr indent="0" lvl="0" marL="0" rtl="0" algn="ctr">
                        <a:spcBef>
                          <a:spcPts val="0"/>
                        </a:spcBef>
                        <a:spcAft>
                          <a:spcPts val="0"/>
                        </a:spcAft>
                        <a:buNone/>
                      </a:pPr>
                      <a:r>
                        <a:rPr lang="zh-CN">
                          <a:solidFill>
                            <a:schemeClr val="accent3"/>
                          </a:solidFill>
                        </a:rPr>
                        <a:t>0.9388</a:t>
                      </a:r>
                      <a:endParaRPr>
                        <a:solidFill>
                          <a:schemeClr val="accent3"/>
                        </a:solidFill>
                      </a:endParaRPr>
                    </a:p>
                  </a:txBody>
                  <a:tcPr marT="91425" marB="91425" marR="91425" marL="91425"/>
                </a:tc>
                <a:tc>
                  <a:txBody>
                    <a:bodyPr/>
                    <a:lstStyle/>
                    <a:p>
                      <a:pPr indent="0" lvl="0" marL="0" rtl="0" algn="ctr">
                        <a:spcBef>
                          <a:spcPts val="0"/>
                        </a:spcBef>
                        <a:spcAft>
                          <a:spcPts val="0"/>
                        </a:spcAft>
                        <a:buNone/>
                      </a:pPr>
                      <a:r>
                        <a:rPr lang="zh-CN">
                          <a:solidFill>
                            <a:schemeClr val="accent3"/>
                          </a:solidFill>
                        </a:rPr>
                        <a:t>23083 68 70 1060</a:t>
                      </a:r>
                      <a:endParaRPr>
                        <a:solidFill>
                          <a:schemeClr val="accent3"/>
                        </a:solidFill>
                      </a:endParaRPr>
                    </a:p>
                  </a:txBody>
                  <a:tcPr marT="91425" marB="91425" marR="91425" marL="91425"/>
                </a:tc>
              </a:tr>
              <a:tr h="609575">
                <a:tc>
                  <a:txBody>
                    <a:bodyPr/>
                    <a:lstStyle/>
                    <a:p>
                      <a:pPr indent="0" lvl="0" marL="0" rtl="0" algn="ctr">
                        <a:spcBef>
                          <a:spcPts val="0"/>
                        </a:spcBef>
                        <a:spcAft>
                          <a:spcPts val="0"/>
                        </a:spcAft>
                        <a:buNone/>
                      </a:pPr>
                      <a:r>
                        <a:rPr b="1" lang="zh-CN"/>
                        <a:t>Logistic Regression</a:t>
                      </a:r>
                      <a:endParaRPr b="1"/>
                    </a:p>
                  </a:txBody>
                  <a:tcPr marT="91425" marB="91425" marR="91425" marL="91425"/>
                </a:tc>
                <a:tc>
                  <a:txBody>
                    <a:bodyPr/>
                    <a:lstStyle/>
                    <a:p>
                      <a:pPr indent="0" lvl="0" marL="0" rtl="0" algn="ctr">
                        <a:spcBef>
                          <a:spcPts val="0"/>
                        </a:spcBef>
                        <a:spcAft>
                          <a:spcPts val="0"/>
                        </a:spcAft>
                        <a:buNone/>
                      </a:pPr>
                      <a:r>
                        <a:rPr lang="zh-CN"/>
                        <a:t>0.9798</a:t>
                      </a:r>
                      <a:endParaRPr/>
                    </a:p>
                  </a:txBody>
                  <a:tcPr marT="91425" marB="91425" marR="91425" marL="91425"/>
                </a:tc>
                <a:tc>
                  <a:txBody>
                    <a:bodyPr/>
                    <a:lstStyle/>
                    <a:p>
                      <a:pPr indent="0" lvl="0" marL="0" rtl="0" algn="ctr">
                        <a:spcBef>
                          <a:spcPts val="0"/>
                        </a:spcBef>
                        <a:spcAft>
                          <a:spcPts val="0"/>
                        </a:spcAft>
                        <a:buNone/>
                      </a:pPr>
                      <a:r>
                        <a:rPr lang="zh-CN"/>
                        <a:t>0.7061</a:t>
                      </a:r>
                      <a:endParaRPr/>
                    </a:p>
                  </a:txBody>
                  <a:tcPr marT="91425" marB="91425" marR="91425" marL="91425"/>
                </a:tc>
                <a:tc>
                  <a:txBody>
                    <a:bodyPr/>
                    <a:lstStyle/>
                    <a:p>
                      <a:pPr indent="0" lvl="0" marL="0" rtl="0" algn="ctr">
                        <a:spcBef>
                          <a:spcPts val="0"/>
                        </a:spcBef>
                        <a:spcAft>
                          <a:spcPts val="0"/>
                        </a:spcAft>
                        <a:buNone/>
                      </a:pPr>
                      <a:r>
                        <a:rPr lang="zh-CN"/>
                        <a:t>0.8356</a:t>
                      </a:r>
                      <a:endParaRPr/>
                    </a:p>
                  </a:txBody>
                  <a:tcPr marT="91425" marB="91425" marR="91425" marL="91425"/>
                </a:tc>
                <a:tc>
                  <a:txBody>
                    <a:bodyPr/>
                    <a:lstStyle/>
                    <a:p>
                      <a:pPr indent="0" lvl="0" marL="0" rtl="0" algn="ctr">
                        <a:spcBef>
                          <a:spcPts val="0"/>
                        </a:spcBef>
                        <a:spcAft>
                          <a:spcPts val="0"/>
                        </a:spcAft>
                        <a:buNone/>
                      </a:pPr>
                      <a:r>
                        <a:rPr lang="zh-CN"/>
                        <a:t>0.8497</a:t>
                      </a:r>
                      <a:endParaRPr/>
                    </a:p>
                  </a:txBody>
                  <a:tcPr marT="91425" marB="91425" marR="91425" marL="91425"/>
                </a:tc>
                <a:tc>
                  <a:txBody>
                    <a:bodyPr/>
                    <a:lstStyle/>
                    <a:p>
                      <a:pPr indent="0" lvl="0" marL="0" rtl="0" algn="ctr">
                        <a:spcBef>
                          <a:spcPts val="0"/>
                        </a:spcBef>
                        <a:spcAft>
                          <a:spcPts val="0"/>
                        </a:spcAft>
                        <a:buNone/>
                      </a:pPr>
                      <a:r>
                        <a:rPr lang="zh-CN"/>
                        <a:t>0.7654</a:t>
                      </a:r>
                      <a:endParaRPr/>
                    </a:p>
                  </a:txBody>
                  <a:tcPr marT="91425" marB="91425" marR="91425" marL="91425"/>
                </a:tc>
                <a:tc>
                  <a:txBody>
                    <a:bodyPr/>
                    <a:lstStyle/>
                    <a:p>
                      <a:pPr indent="0" lvl="0" marL="0" rtl="0" algn="ctr">
                        <a:spcBef>
                          <a:spcPts val="0"/>
                        </a:spcBef>
                        <a:spcAft>
                          <a:spcPts val="0"/>
                        </a:spcAft>
                        <a:buNone/>
                      </a:pPr>
                      <a:r>
                        <a:rPr lang="zh-CN"/>
                        <a:t>22994 157 332 798</a:t>
                      </a:r>
                      <a:endParaRPr/>
                    </a:p>
                  </a:txBody>
                  <a:tcPr marT="91425" marB="91425" marR="91425" marL="91425"/>
                </a:tc>
              </a:tr>
              <a:tr h="414525">
                <a:tc>
                  <a:txBody>
                    <a:bodyPr/>
                    <a:lstStyle/>
                    <a:p>
                      <a:pPr indent="0" lvl="0" marL="0" rtl="0" algn="ctr">
                        <a:spcBef>
                          <a:spcPts val="0"/>
                        </a:spcBef>
                        <a:spcAft>
                          <a:spcPts val="0"/>
                        </a:spcAft>
                        <a:buNone/>
                      </a:pPr>
                      <a:r>
                        <a:rPr b="1" lang="zh-CN"/>
                        <a:t>SVM</a:t>
                      </a:r>
                      <a:endParaRPr b="1"/>
                    </a:p>
                  </a:txBody>
                  <a:tcPr marT="91425" marB="91425" marR="91425" marL="91425"/>
                </a:tc>
                <a:tc>
                  <a:txBody>
                    <a:bodyPr/>
                    <a:lstStyle/>
                    <a:p>
                      <a:pPr indent="0" lvl="0" marL="0" rtl="0" algn="ctr">
                        <a:spcBef>
                          <a:spcPts val="0"/>
                        </a:spcBef>
                        <a:spcAft>
                          <a:spcPts val="0"/>
                        </a:spcAft>
                        <a:buNone/>
                      </a:pPr>
                      <a:r>
                        <a:rPr lang="zh-CN">
                          <a:solidFill>
                            <a:schemeClr val="dk1"/>
                          </a:solidFill>
                        </a:rPr>
                        <a:t>0.9921</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zh-CN">
                          <a:solidFill>
                            <a:schemeClr val="dk1"/>
                          </a:solidFill>
                        </a:rPr>
                        <a:t>0.9194</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zh-CN">
                          <a:solidFill>
                            <a:schemeClr val="dk1"/>
                          </a:solidFill>
                        </a:rPr>
                        <a:t>0.9130</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zh-CN">
                          <a:solidFill>
                            <a:schemeClr val="dk1"/>
                          </a:solidFill>
                        </a:rPr>
                        <a:t>0.9575</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zh-CN">
                          <a:solidFill>
                            <a:schemeClr val="dk1"/>
                          </a:solidFill>
                        </a:rPr>
                        <a:t>0.9162</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zh-CN">
                          <a:solidFill>
                            <a:schemeClr val="dk1"/>
                          </a:solidFill>
                        </a:rPr>
                        <a:t>23052 99 91 1039</a:t>
                      </a:r>
                      <a:endParaRPr>
                        <a:solidFill>
                          <a:schemeClr val="dk1"/>
                        </a:solidFill>
                      </a:endParaRPr>
                    </a:p>
                  </a:txBody>
                  <a:tcPr marT="91425" marB="91425" marR="91425" marL="91425"/>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U2R (User to Root)</a:t>
            </a:r>
            <a:endParaRPr/>
          </a:p>
        </p:txBody>
      </p:sp>
      <p:sp>
        <p:nvSpPr>
          <p:cNvPr id="425" name="Google Shape;425;p48"/>
          <p:cNvSpPr txBox="1"/>
          <p:nvPr>
            <p:ph idx="1" type="body"/>
          </p:nvPr>
        </p:nvSpPr>
        <p:spPr>
          <a:xfrm>
            <a:off x="729450" y="2078875"/>
            <a:ext cx="31026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zh-CN"/>
              <a:t>Training set:</a:t>
            </a:r>
            <a:endParaRPr b="1"/>
          </a:p>
          <a:p>
            <a:pPr indent="0" lvl="0" marL="0" rtl="0" algn="l">
              <a:spcBef>
                <a:spcPts val="1200"/>
              </a:spcBef>
              <a:spcAft>
                <a:spcPts val="0"/>
              </a:spcAft>
              <a:buNone/>
            </a:pPr>
            <a:r>
              <a:rPr lang="zh-CN"/>
              <a:t>	Total Records: </a:t>
            </a:r>
            <a:r>
              <a:rPr lang="zh-CN"/>
              <a:t>54021</a:t>
            </a:r>
            <a:r>
              <a:rPr lang="zh-CN"/>
              <a:t>  </a:t>
            </a:r>
            <a:endParaRPr/>
          </a:p>
          <a:p>
            <a:pPr indent="0" lvl="0" marL="0" rtl="0" algn="l">
              <a:spcBef>
                <a:spcPts val="1200"/>
              </a:spcBef>
              <a:spcAft>
                <a:spcPts val="0"/>
              </a:spcAft>
              <a:buNone/>
            </a:pPr>
            <a:r>
              <a:rPr lang="zh-CN"/>
              <a:t>	U2R Records: </a:t>
            </a:r>
            <a:r>
              <a:rPr lang="zh-CN"/>
              <a:t>76 </a:t>
            </a:r>
            <a:r>
              <a:rPr lang="zh-CN"/>
              <a:t>(</a:t>
            </a:r>
            <a:r>
              <a:rPr b="1" lang="zh-CN"/>
              <a:t>0.14</a:t>
            </a:r>
            <a:r>
              <a:rPr b="1" lang="zh-CN"/>
              <a:t>%</a:t>
            </a:r>
            <a:r>
              <a:rPr lang="zh-CN"/>
              <a:t>)</a:t>
            </a:r>
            <a:endParaRPr/>
          </a:p>
          <a:p>
            <a:pPr indent="0" lvl="0" marL="0" rtl="0" algn="l">
              <a:spcBef>
                <a:spcPts val="1200"/>
              </a:spcBef>
              <a:spcAft>
                <a:spcPts val="0"/>
              </a:spcAft>
              <a:buNone/>
            </a:pPr>
            <a:r>
              <a:rPr b="1" lang="zh-CN"/>
              <a:t>Testing set: </a:t>
            </a:r>
            <a:endParaRPr b="1"/>
          </a:p>
          <a:p>
            <a:pPr indent="0" lvl="0" marL="0" rtl="0" algn="l">
              <a:spcBef>
                <a:spcPts val="1200"/>
              </a:spcBef>
              <a:spcAft>
                <a:spcPts val="0"/>
              </a:spcAft>
              <a:buNone/>
            </a:pPr>
            <a:r>
              <a:rPr lang="zh-CN"/>
              <a:t>	Total Records: </a:t>
            </a:r>
            <a:r>
              <a:rPr lang="zh-CN"/>
              <a:t>23152</a:t>
            </a:r>
            <a:endParaRPr/>
          </a:p>
          <a:p>
            <a:pPr indent="0" lvl="0" marL="0" rtl="0" algn="l">
              <a:spcBef>
                <a:spcPts val="1200"/>
              </a:spcBef>
              <a:spcAft>
                <a:spcPts val="1200"/>
              </a:spcAft>
              <a:buNone/>
            </a:pPr>
            <a:r>
              <a:rPr lang="zh-CN"/>
              <a:t>	U2R Records: </a:t>
            </a:r>
            <a:r>
              <a:rPr lang="zh-CN"/>
              <a:t>43 </a:t>
            </a:r>
            <a:r>
              <a:rPr lang="zh-CN"/>
              <a:t>(</a:t>
            </a:r>
            <a:r>
              <a:rPr b="1" lang="zh-CN"/>
              <a:t>0.</a:t>
            </a:r>
            <a:r>
              <a:rPr b="1" lang="zh-CN"/>
              <a:t>18%</a:t>
            </a:r>
            <a:r>
              <a:rPr lang="zh-CN"/>
              <a:t>)</a:t>
            </a:r>
            <a:endParaRPr/>
          </a:p>
        </p:txBody>
      </p:sp>
      <p:sp>
        <p:nvSpPr>
          <p:cNvPr id="426" name="Google Shape;426;p48"/>
          <p:cNvSpPr txBox="1"/>
          <p:nvPr>
            <p:ph idx="1" type="body"/>
          </p:nvPr>
        </p:nvSpPr>
        <p:spPr>
          <a:xfrm>
            <a:off x="4106525" y="2078875"/>
            <a:ext cx="41982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CN"/>
              <a:t>Definition: </a:t>
            </a:r>
            <a:r>
              <a:rPr lang="zh-CN"/>
              <a:t>Gain access to a user with normal privilege and later on try to access a user with administrator or root privilege</a:t>
            </a:r>
            <a:endParaRPr/>
          </a:p>
          <a:p>
            <a:pPr indent="0" lvl="0" marL="0" rtl="0" algn="l">
              <a:spcBef>
                <a:spcPts val="1200"/>
              </a:spcBef>
              <a:spcAft>
                <a:spcPts val="0"/>
              </a:spcAft>
              <a:buNone/>
            </a:pPr>
            <a:r>
              <a:rPr b="1" lang="zh-CN"/>
              <a:t>negative:</a:t>
            </a:r>
            <a:r>
              <a:rPr lang="zh-CN"/>
              <a:t> normal</a:t>
            </a:r>
            <a:endParaRPr/>
          </a:p>
          <a:p>
            <a:pPr indent="0" lvl="0" marL="0" rtl="0" algn="l">
              <a:spcBef>
                <a:spcPts val="1200"/>
              </a:spcBef>
              <a:spcAft>
                <a:spcPts val="1200"/>
              </a:spcAft>
              <a:buNone/>
            </a:pPr>
            <a:r>
              <a:rPr b="1" lang="zh-CN"/>
              <a:t>positive:</a:t>
            </a:r>
            <a:r>
              <a:rPr lang="zh-CN"/>
              <a:t>  buffer_overflow, loadmodule, perl, rootkit, ps, sqlattack, xterm</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9"/>
          <p:cNvSpPr txBox="1"/>
          <p:nvPr>
            <p:ph type="title"/>
          </p:nvPr>
        </p:nvSpPr>
        <p:spPr>
          <a:xfrm>
            <a:off x="7276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U</a:t>
            </a:r>
            <a:r>
              <a:rPr lang="zh-CN"/>
              <a:t>2R - Decision Tree</a:t>
            </a:r>
            <a:endParaRPr/>
          </a:p>
        </p:txBody>
      </p:sp>
      <p:sp>
        <p:nvSpPr>
          <p:cNvPr id="432" name="Google Shape;432;p49"/>
          <p:cNvSpPr txBox="1"/>
          <p:nvPr/>
        </p:nvSpPr>
        <p:spPr>
          <a:xfrm>
            <a:off x="806150" y="4471975"/>
            <a:ext cx="636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Conclusion: ANOVA + Higher  depth + percentage(0.5,0.6) =&gt; Higher f1_score</a:t>
            </a:r>
            <a:endParaRPr b="1">
              <a:latin typeface="Lato"/>
              <a:ea typeface="Lato"/>
              <a:cs typeface="Lato"/>
              <a:sym typeface="Lato"/>
            </a:endParaRPr>
          </a:p>
        </p:txBody>
      </p:sp>
      <p:pic>
        <p:nvPicPr>
          <p:cNvPr id="433" name="Google Shape;433;p49"/>
          <p:cNvPicPr preferRelativeResize="0"/>
          <p:nvPr/>
        </p:nvPicPr>
        <p:blipFill>
          <a:blip r:embed="rId3">
            <a:alphaModFix/>
          </a:blip>
          <a:stretch>
            <a:fillRect/>
          </a:stretch>
        </p:blipFill>
        <p:spPr>
          <a:xfrm>
            <a:off x="4411188" y="2006250"/>
            <a:ext cx="3470838" cy="2313327"/>
          </a:xfrm>
          <a:prstGeom prst="rect">
            <a:avLst/>
          </a:prstGeom>
          <a:noFill/>
          <a:ln>
            <a:noFill/>
          </a:ln>
        </p:spPr>
      </p:pic>
      <p:pic>
        <p:nvPicPr>
          <p:cNvPr id="434" name="Google Shape;434;p49"/>
          <p:cNvPicPr preferRelativeResize="0"/>
          <p:nvPr/>
        </p:nvPicPr>
        <p:blipFill>
          <a:blip r:embed="rId4">
            <a:alphaModFix/>
          </a:blip>
          <a:stretch>
            <a:fillRect/>
          </a:stretch>
        </p:blipFill>
        <p:spPr>
          <a:xfrm>
            <a:off x="806150" y="2006250"/>
            <a:ext cx="3470838" cy="2313327"/>
          </a:xfrm>
          <a:prstGeom prst="rect">
            <a:avLst/>
          </a:prstGeom>
          <a:noFill/>
          <a:ln>
            <a:noFill/>
          </a:ln>
        </p:spPr>
      </p:pic>
      <p:sp>
        <p:nvSpPr>
          <p:cNvPr id="435" name="Google Shape;435;p49"/>
          <p:cNvSpPr/>
          <p:nvPr/>
        </p:nvSpPr>
        <p:spPr>
          <a:xfrm>
            <a:off x="6975250" y="2650450"/>
            <a:ext cx="600600" cy="535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9"/>
          <p:cNvSpPr/>
          <p:nvPr/>
        </p:nvSpPr>
        <p:spPr>
          <a:xfrm>
            <a:off x="4411200" y="2173375"/>
            <a:ext cx="600600" cy="535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9"/>
          <p:cNvSpPr/>
          <p:nvPr/>
        </p:nvSpPr>
        <p:spPr>
          <a:xfrm>
            <a:off x="806150" y="2115250"/>
            <a:ext cx="600600" cy="535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8" name="Google Shape;438;p49"/>
          <p:cNvCxnSpPr/>
          <p:nvPr/>
        </p:nvCxnSpPr>
        <p:spPr>
          <a:xfrm>
            <a:off x="1919375" y="2386750"/>
            <a:ext cx="1010700" cy="2637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0"/>
          <p:cNvSpPr txBox="1"/>
          <p:nvPr>
            <p:ph type="title"/>
          </p:nvPr>
        </p:nvSpPr>
        <p:spPr>
          <a:xfrm>
            <a:off x="7276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U2R</a:t>
            </a:r>
            <a:r>
              <a:rPr lang="zh-CN"/>
              <a:t> - Logistic Regression</a:t>
            </a:r>
            <a:endParaRPr/>
          </a:p>
        </p:txBody>
      </p:sp>
      <p:sp>
        <p:nvSpPr>
          <p:cNvPr id="444" name="Google Shape;444;p50"/>
          <p:cNvSpPr txBox="1"/>
          <p:nvPr/>
        </p:nvSpPr>
        <p:spPr>
          <a:xfrm>
            <a:off x="806150" y="4471975"/>
            <a:ext cx="71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Conclusion: ANOVA + newton-cg/lbfgs + Higher  percentage =&gt; Higher f1_score</a:t>
            </a:r>
            <a:endParaRPr b="1">
              <a:latin typeface="Lato"/>
              <a:ea typeface="Lato"/>
              <a:cs typeface="Lato"/>
              <a:sym typeface="Lato"/>
            </a:endParaRPr>
          </a:p>
        </p:txBody>
      </p:sp>
      <p:cxnSp>
        <p:nvCxnSpPr>
          <p:cNvPr id="445" name="Google Shape;445;p50"/>
          <p:cNvCxnSpPr/>
          <p:nvPr/>
        </p:nvCxnSpPr>
        <p:spPr>
          <a:xfrm flipH="1" rot="10800000">
            <a:off x="3975675" y="2472338"/>
            <a:ext cx="11100" cy="1093200"/>
          </a:xfrm>
          <a:prstGeom prst="straightConnector1">
            <a:avLst/>
          </a:prstGeom>
          <a:noFill/>
          <a:ln cap="flat" cmpd="sng" w="9525">
            <a:solidFill>
              <a:srgbClr val="FF0000"/>
            </a:solidFill>
            <a:prstDash val="solid"/>
            <a:round/>
            <a:headEnd len="med" w="med" type="none"/>
            <a:tailEnd len="med" w="med" type="triangle"/>
          </a:ln>
        </p:spPr>
      </p:cxnSp>
      <p:pic>
        <p:nvPicPr>
          <p:cNvPr id="446" name="Google Shape;446;p50"/>
          <p:cNvPicPr preferRelativeResize="0"/>
          <p:nvPr/>
        </p:nvPicPr>
        <p:blipFill>
          <a:blip r:embed="rId3">
            <a:alphaModFix/>
          </a:blip>
          <a:stretch>
            <a:fillRect/>
          </a:stretch>
        </p:blipFill>
        <p:spPr>
          <a:xfrm>
            <a:off x="5026000" y="2054425"/>
            <a:ext cx="3390351" cy="2216975"/>
          </a:xfrm>
          <a:prstGeom prst="rect">
            <a:avLst/>
          </a:prstGeom>
          <a:noFill/>
          <a:ln>
            <a:noFill/>
          </a:ln>
        </p:spPr>
      </p:pic>
      <p:pic>
        <p:nvPicPr>
          <p:cNvPr id="447" name="Google Shape;447;p50"/>
          <p:cNvPicPr preferRelativeResize="0"/>
          <p:nvPr/>
        </p:nvPicPr>
        <p:blipFill>
          <a:blip r:embed="rId4">
            <a:alphaModFix/>
          </a:blip>
          <a:stretch>
            <a:fillRect/>
          </a:stretch>
        </p:blipFill>
        <p:spPr>
          <a:xfrm>
            <a:off x="683476" y="2010254"/>
            <a:ext cx="3514327" cy="2342309"/>
          </a:xfrm>
          <a:prstGeom prst="rect">
            <a:avLst/>
          </a:prstGeom>
          <a:noFill/>
          <a:ln>
            <a:noFill/>
          </a:ln>
        </p:spPr>
      </p:pic>
      <p:sp>
        <p:nvSpPr>
          <p:cNvPr id="448" name="Google Shape;448;p50"/>
          <p:cNvSpPr/>
          <p:nvPr/>
        </p:nvSpPr>
        <p:spPr>
          <a:xfrm>
            <a:off x="806150" y="2153025"/>
            <a:ext cx="519300" cy="46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0"/>
          <p:cNvSpPr/>
          <p:nvPr/>
        </p:nvSpPr>
        <p:spPr>
          <a:xfrm>
            <a:off x="5117050" y="2153025"/>
            <a:ext cx="519300" cy="46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U2R</a:t>
            </a:r>
            <a:r>
              <a:rPr lang="zh-CN"/>
              <a:t> - SVM</a:t>
            </a:r>
            <a:endParaRPr/>
          </a:p>
        </p:txBody>
      </p:sp>
      <p:sp>
        <p:nvSpPr>
          <p:cNvPr id="455" name="Google Shape;455;p51"/>
          <p:cNvSpPr txBox="1"/>
          <p:nvPr/>
        </p:nvSpPr>
        <p:spPr>
          <a:xfrm>
            <a:off x="806150" y="4471975"/>
            <a:ext cx="71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Conclusion: ANOVA + Lower C_selection + poly =&gt; Higher f1_score</a:t>
            </a:r>
            <a:endParaRPr b="1">
              <a:latin typeface="Lato"/>
              <a:ea typeface="Lato"/>
              <a:cs typeface="Lato"/>
              <a:sym typeface="Lato"/>
            </a:endParaRPr>
          </a:p>
        </p:txBody>
      </p:sp>
      <p:pic>
        <p:nvPicPr>
          <p:cNvPr id="456" name="Google Shape;456;p51"/>
          <p:cNvPicPr preferRelativeResize="0"/>
          <p:nvPr/>
        </p:nvPicPr>
        <p:blipFill>
          <a:blip r:embed="rId3">
            <a:alphaModFix/>
          </a:blip>
          <a:stretch>
            <a:fillRect/>
          </a:stretch>
        </p:blipFill>
        <p:spPr>
          <a:xfrm>
            <a:off x="4596650" y="1901963"/>
            <a:ext cx="3470838" cy="2313327"/>
          </a:xfrm>
          <a:prstGeom prst="rect">
            <a:avLst/>
          </a:prstGeom>
          <a:noFill/>
          <a:ln>
            <a:noFill/>
          </a:ln>
        </p:spPr>
      </p:pic>
      <p:pic>
        <p:nvPicPr>
          <p:cNvPr id="457" name="Google Shape;457;p51"/>
          <p:cNvPicPr preferRelativeResize="0"/>
          <p:nvPr/>
        </p:nvPicPr>
        <p:blipFill>
          <a:blip r:embed="rId4">
            <a:alphaModFix/>
          </a:blip>
          <a:stretch>
            <a:fillRect/>
          </a:stretch>
        </p:blipFill>
        <p:spPr>
          <a:xfrm>
            <a:off x="729438" y="1901963"/>
            <a:ext cx="3470838" cy="2313327"/>
          </a:xfrm>
          <a:prstGeom prst="rect">
            <a:avLst/>
          </a:prstGeom>
          <a:noFill/>
          <a:ln>
            <a:noFill/>
          </a:ln>
        </p:spPr>
      </p:pic>
      <p:cxnSp>
        <p:nvCxnSpPr>
          <p:cNvPr id="458" name="Google Shape;458;p51"/>
          <p:cNvCxnSpPr/>
          <p:nvPr/>
        </p:nvCxnSpPr>
        <p:spPr>
          <a:xfrm>
            <a:off x="3846150" y="2241625"/>
            <a:ext cx="30000" cy="1491000"/>
          </a:xfrm>
          <a:prstGeom prst="straightConnector1">
            <a:avLst/>
          </a:prstGeom>
          <a:noFill/>
          <a:ln cap="flat" cmpd="sng" w="9525">
            <a:solidFill>
              <a:srgbClr val="FF0000"/>
            </a:solidFill>
            <a:prstDash val="solid"/>
            <a:round/>
            <a:headEnd len="med" w="med" type="none"/>
            <a:tailEnd len="med" w="med" type="triangle"/>
          </a:ln>
        </p:spPr>
      </p:cxnSp>
      <p:sp>
        <p:nvSpPr>
          <p:cNvPr id="459" name="Google Shape;459;p51"/>
          <p:cNvSpPr/>
          <p:nvPr/>
        </p:nvSpPr>
        <p:spPr>
          <a:xfrm>
            <a:off x="1887900" y="1990000"/>
            <a:ext cx="684600" cy="669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zh-CN"/>
              <a:t>Introduction to NSL-KDD dataset</a:t>
            </a:r>
            <a:endParaRPr/>
          </a:p>
        </p:txBody>
      </p:sp>
      <p:sp>
        <p:nvSpPr>
          <p:cNvPr id="105" name="Google Shape;105;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NSL-KDD dataset is an improved version of the previous KDD 1999 Dataset, which contains four sub datasets(KDDTest+, KDDTest-21, KDDTrain+, KDDTrain+_20Percent).  Specifically, the KDDTest-21 (without the most difficult traffic records) and KDDTrain+_20Percent(20% of entire train dataset) are subsets of the KDDTrain+ and KDDTest+. </a:t>
            </a:r>
            <a:endParaRPr/>
          </a:p>
          <a:p>
            <a:pPr indent="0" lvl="0" marL="0" rtl="0" algn="l">
              <a:spcBef>
                <a:spcPts val="1200"/>
              </a:spcBef>
              <a:spcAft>
                <a:spcPts val="1200"/>
              </a:spcAft>
              <a:buNone/>
            </a:pPr>
            <a:r>
              <a:rPr lang="zh-CN"/>
              <a:t>There are total 148517 records of internet traffic of simple intrusion detection in the entire dataset, which contain 43 features per record. 41 features are for traffic input and the last two are labels (normal or attack) and Score (the severity of the traffic input).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U2R</a:t>
            </a:r>
            <a:r>
              <a:rPr lang="zh-CN"/>
              <a:t> - Final Models</a:t>
            </a:r>
            <a:endParaRPr/>
          </a:p>
        </p:txBody>
      </p:sp>
      <p:graphicFrame>
        <p:nvGraphicFramePr>
          <p:cNvPr id="465" name="Google Shape;465;p52"/>
          <p:cNvGraphicFramePr/>
          <p:nvPr/>
        </p:nvGraphicFramePr>
        <p:xfrm>
          <a:off x="464475" y="2182475"/>
          <a:ext cx="3000000" cy="3000000"/>
        </p:xfrm>
        <a:graphic>
          <a:graphicData uri="http://schemas.openxmlformats.org/drawingml/2006/table">
            <a:tbl>
              <a:tblPr>
                <a:noFill/>
                <a:tableStyleId>{4C9945E8-7765-4AAD-883A-EFA563BDB470}</a:tableStyleId>
              </a:tblPr>
              <a:tblGrid>
                <a:gridCol w="1168425"/>
                <a:gridCol w="1067575"/>
                <a:gridCol w="944350"/>
                <a:gridCol w="1078800"/>
                <a:gridCol w="1134825"/>
                <a:gridCol w="809950"/>
                <a:gridCol w="2014775"/>
              </a:tblGrid>
              <a:tr h="475450">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rPr b="1" lang="zh-CN"/>
                        <a:t>Accuracy</a:t>
                      </a:r>
                      <a:endParaRPr b="1"/>
                    </a:p>
                  </a:txBody>
                  <a:tcPr marT="91425" marB="91425" marR="91425" marL="91425"/>
                </a:tc>
                <a:tc>
                  <a:txBody>
                    <a:bodyPr/>
                    <a:lstStyle/>
                    <a:p>
                      <a:pPr indent="0" lvl="0" marL="0" rtl="0" algn="ctr">
                        <a:spcBef>
                          <a:spcPts val="0"/>
                        </a:spcBef>
                        <a:spcAft>
                          <a:spcPts val="0"/>
                        </a:spcAft>
                        <a:buNone/>
                      </a:pPr>
                      <a:r>
                        <a:rPr b="1" lang="zh-CN"/>
                        <a:t>Recall</a:t>
                      </a:r>
                      <a:endParaRPr b="1"/>
                    </a:p>
                  </a:txBody>
                  <a:tcPr marT="91425" marB="91425" marR="91425" marL="91425"/>
                </a:tc>
                <a:tc>
                  <a:txBody>
                    <a:bodyPr/>
                    <a:lstStyle/>
                    <a:p>
                      <a:pPr indent="0" lvl="0" marL="0" rtl="0" algn="ctr">
                        <a:spcBef>
                          <a:spcPts val="0"/>
                        </a:spcBef>
                        <a:spcAft>
                          <a:spcPts val="0"/>
                        </a:spcAft>
                        <a:buNone/>
                      </a:pPr>
                      <a:r>
                        <a:rPr b="1" lang="zh-CN"/>
                        <a:t>Precision</a:t>
                      </a:r>
                      <a:endParaRPr b="1"/>
                    </a:p>
                  </a:txBody>
                  <a:tcPr marT="91425" marB="91425" marR="91425" marL="91425"/>
                </a:tc>
                <a:tc>
                  <a:txBody>
                    <a:bodyPr/>
                    <a:lstStyle/>
                    <a:p>
                      <a:pPr indent="0" lvl="0" marL="0" rtl="0" algn="ctr">
                        <a:spcBef>
                          <a:spcPts val="0"/>
                        </a:spcBef>
                        <a:spcAft>
                          <a:spcPts val="0"/>
                        </a:spcAft>
                        <a:buNone/>
                      </a:pPr>
                      <a:r>
                        <a:rPr b="1" lang="zh-CN"/>
                        <a:t>ROC_AUC</a:t>
                      </a:r>
                      <a:endParaRPr b="1"/>
                    </a:p>
                  </a:txBody>
                  <a:tcPr marT="91425" marB="91425" marR="91425" marL="91425"/>
                </a:tc>
                <a:tc>
                  <a:txBody>
                    <a:bodyPr/>
                    <a:lstStyle/>
                    <a:p>
                      <a:pPr indent="0" lvl="0" marL="0" rtl="0" algn="ctr">
                        <a:spcBef>
                          <a:spcPts val="0"/>
                        </a:spcBef>
                        <a:spcAft>
                          <a:spcPts val="0"/>
                        </a:spcAft>
                        <a:buNone/>
                      </a:pPr>
                      <a:r>
                        <a:rPr b="1" lang="zh-CN"/>
                        <a:t>F1</a:t>
                      </a:r>
                      <a:endParaRPr b="1"/>
                    </a:p>
                  </a:txBody>
                  <a:tcPr marT="91425" marB="91425" marR="91425" marL="91425"/>
                </a:tc>
                <a:tc>
                  <a:txBody>
                    <a:bodyPr/>
                    <a:lstStyle/>
                    <a:p>
                      <a:pPr indent="0" lvl="0" marL="0" rtl="0" algn="ctr">
                        <a:spcBef>
                          <a:spcPts val="0"/>
                        </a:spcBef>
                        <a:spcAft>
                          <a:spcPts val="0"/>
                        </a:spcAft>
                        <a:buNone/>
                      </a:pPr>
                      <a:r>
                        <a:rPr b="1" lang="zh-CN"/>
                        <a:t>TN FP FN TP</a:t>
                      </a:r>
                      <a:endParaRPr b="1"/>
                    </a:p>
                  </a:txBody>
                  <a:tcPr marT="91425" marB="91425" marR="91425" marL="91425"/>
                </a:tc>
              </a:tr>
              <a:tr h="579975">
                <a:tc>
                  <a:txBody>
                    <a:bodyPr/>
                    <a:lstStyle/>
                    <a:p>
                      <a:pPr indent="0" lvl="0" marL="0" rtl="0" algn="ctr">
                        <a:spcBef>
                          <a:spcPts val="0"/>
                        </a:spcBef>
                        <a:spcAft>
                          <a:spcPts val="0"/>
                        </a:spcAft>
                        <a:buNone/>
                      </a:pPr>
                      <a:r>
                        <a:rPr b="1" lang="zh-CN"/>
                        <a:t>Decision Tree</a:t>
                      </a:r>
                      <a:endParaRPr b="1"/>
                    </a:p>
                  </a:txBody>
                  <a:tcPr marT="91425" marB="91425" marR="91425" marL="91425"/>
                </a:tc>
                <a:tc>
                  <a:txBody>
                    <a:bodyPr/>
                    <a:lstStyle/>
                    <a:p>
                      <a:pPr indent="0" lvl="0" marL="0" rtl="0" algn="ctr">
                        <a:spcBef>
                          <a:spcPts val="0"/>
                        </a:spcBef>
                        <a:spcAft>
                          <a:spcPts val="0"/>
                        </a:spcAft>
                        <a:buNone/>
                      </a:pPr>
                      <a:r>
                        <a:rPr lang="zh-CN">
                          <a:solidFill>
                            <a:schemeClr val="accent3"/>
                          </a:solidFill>
                        </a:rPr>
                        <a:t>0.9990</a:t>
                      </a:r>
                      <a:endParaRPr>
                        <a:solidFill>
                          <a:schemeClr val="accent3"/>
                        </a:solidFill>
                      </a:endParaRPr>
                    </a:p>
                  </a:txBody>
                  <a:tcPr marT="91425" marB="91425" marR="91425" marL="91425"/>
                </a:tc>
                <a:tc>
                  <a:txBody>
                    <a:bodyPr/>
                    <a:lstStyle/>
                    <a:p>
                      <a:pPr indent="0" lvl="0" marL="0" rtl="0" algn="ctr">
                        <a:spcBef>
                          <a:spcPts val="0"/>
                        </a:spcBef>
                        <a:spcAft>
                          <a:spcPts val="0"/>
                        </a:spcAft>
                        <a:buNone/>
                      </a:pPr>
                      <a:r>
                        <a:rPr lang="zh-CN">
                          <a:solidFill>
                            <a:schemeClr val="accent3"/>
                          </a:solidFill>
                        </a:rPr>
                        <a:t>0.6976</a:t>
                      </a:r>
                      <a:endParaRPr>
                        <a:solidFill>
                          <a:schemeClr val="accent3"/>
                        </a:solidFill>
                      </a:endParaRPr>
                    </a:p>
                  </a:txBody>
                  <a:tcPr marT="91425" marB="91425" marR="91425" marL="91425"/>
                </a:tc>
                <a:tc>
                  <a:txBody>
                    <a:bodyPr/>
                    <a:lstStyle/>
                    <a:p>
                      <a:pPr indent="0" lvl="0" marL="0" rtl="0" algn="ctr">
                        <a:spcBef>
                          <a:spcPts val="0"/>
                        </a:spcBef>
                        <a:spcAft>
                          <a:spcPts val="0"/>
                        </a:spcAft>
                        <a:buNone/>
                      </a:pPr>
                      <a:r>
                        <a:rPr lang="zh-CN">
                          <a:solidFill>
                            <a:schemeClr val="dk1"/>
                          </a:solidFill>
                        </a:rPr>
                        <a:t>0.7692</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zh-CN">
                          <a:solidFill>
                            <a:schemeClr val="accent3"/>
                          </a:solidFill>
                        </a:rPr>
                        <a:t>0.8486</a:t>
                      </a:r>
                      <a:endParaRPr>
                        <a:solidFill>
                          <a:schemeClr val="accent3"/>
                        </a:solidFill>
                      </a:endParaRPr>
                    </a:p>
                  </a:txBody>
                  <a:tcPr marT="91425" marB="91425" marR="91425" marL="91425"/>
                </a:tc>
                <a:tc>
                  <a:txBody>
                    <a:bodyPr/>
                    <a:lstStyle/>
                    <a:p>
                      <a:pPr indent="0" lvl="0" marL="0" rtl="0" algn="ctr">
                        <a:spcBef>
                          <a:spcPts val="0"/>
                        </a:spcBef>
                        <a:spcAft>
                          <a:spcPts val="0"/>
                        </a:spcAft>
                        <a:buNone/>
                      </a:pPr>
                      <a:r>
                        <a:rPr lang="zh-CN">
                          <a:solidFill>
                            <a:schemeClr val="accent3"/>
                          </a:solidFill>
                        </a:rPr>
                        <a:t>0.7317</a:t>
                      </a:r>
                      <a:endParaRPr>
                        <a:solidFill>
                          <a:schemeClr val="accent3"/>
                        </a:solidFill>
                      </a:endParaRPr>
                    </a:p>
                  </a:txBody>
                  <a:tcPr marT="91425" marB="91425" marR="91425" marL="91425"/>
                </a:tc>
                <a:tc>
                  <a:txBody>
                    <a:bodyPr/>
                    <a:lstStyle/>
                    <a:p>
                      <a:pPr indent="0" lvl="0" marL="0" rtl="0" algn="ctr">
                        <a:spcBef>
                          <a:spcPts val="0"/>
                        </a:spcBef>
                        <a:spcAft>
                          <a:spcPts val="0"/>
                        </a:spcAft>
                        <a:buNone/>
                      </a:pPr>
                      <a:r>
                        <a:rPr lang="zh-CN">
                          <a:solidFill>
                            <a:schemeClr val="accent3"/>
                          </a:solidFill>
                        </a:rPr>
                        <a:t>23100 9 13 30</a:t>
                      </a:r>
                      <a:endParaRPr>
                        <a:solidFill>
                          <a:schemeClr val="accent3"/>
                        </a:solidFill>
                      </a:endParaRPr>
                    </a:p>
                  </a:txBody>
                  <a:tcPr marT="91425" marB="91425" marR="91425" marL="91425"/>
                </a:tc>
              </a:tr>
              <a:tr h="609575">
                <a:tc>
                  <a:txBody>
                    <a:bodyPr/>
                    <a:lstStyle/>
                    <a:p>
                      <a:pPr indent="0" lvl="0" marL="0" rtl="0" algn="ctr">
                        <a:spcBef>
                          <a:spcPts val="0"/>
                        </a:spcBef>
                        <a:spcAft>
                          <a:spcPts val="0"/>
                        </a:spcAft>
                        <a:buNone/>
                      </a:pPr>
                      <a:r>
                        <a:rPr b="1" lang="zh-CN"/>
                        <a:t>Logistic Regression</a:t>
                      </a:r>
                      <a:endParaRPr b="1"/>
                    </a:p>
                  </a:txBody>
                  <a:tcPr marT="91425" marB="91425" marR="91425" marL="91425"/>
                </a:tc>
                <a:tc>
                  <a:txBody>
                    <a:bodyPr/>
                    <a:lstStyle/>
                    <a:p>
                      <a:pPr indent="0" lvl="0" marL="0" rtl="0" algn="ctr">
                        <a:spcBef>
                          <a:spcPts val="0"/>
                        </a:spcBef>
                        <a:spcAft>
                          <a:spcPts val="0"/>
                        </a:spcAft>
                        <a:buNone/>
                      </a:pPr>
                      <a:r>
                        <a:rPr lang="zh-CN"/>
                        <a:t>0.9987</a:t>
                      </a:r>
                      <a:endParaRPr/>
                    </a:p>
                  </a:txBody>
                  <a:tcPr marT="91425" marB="91425" marR="91425" marL="91425"/>
                </a:tc>
                <a:tc>
                  <a:txBody>
                    <a:bodyPr/>
                    <a:lstStyle/>
                    <a:p>
                      <a:pPr indent="0" lvl="0" marL="0" rtl="0" algn="ctr">
                        <a:spcBef>
                          <a:spcPts val="0"/>
                        </a:spcBef>
                        <a:spcAft>
                          <a:spcPts val="0"/>
                        </a:spcAft>
                        <a:buNone/>
                      </a:pPr>
                      <a:r>
                        <a:rPr lang="zh-CN"/>
                        <a:t>0.5348</a:t>
                      </a:r>
                      <a:endParaRPr/>
                    </a:p>
                  </a:txBody>
                  <a:tcPr marT="91425" marB="91425" marR="91425" marL="91425"/>
                </a:tc>
                <a:tc>
                  <a:txBody>
                    <a:bodyPr/>
                    <a:lstStyle/>
                    <a:p>
                      <a:pPr indent="0" lvl="0" marL="0" rtl="0" algn="ctr">
                        <a:spcBef>
                          <a:spcPts val="0"/>
                        </a:spcBef>
                        <a:spcAft>
                          <a:spcPts val="0"/>
                        </a:spcAft>
                        <a:buNone/>
                      </a:pPr>
                      <a:r>
                        <a:rPr lang="zh-CN"/>
                        <a:t>0.7419</a:t>
                      </a:r>
                      <a:endParaRPr/>
                    </a:p>
                  </a:txBody>
                  <a:tcPr marT="91425" marB="91425" marR="91425" marL="91425"/>
                </a:tc>
                <a:tc>
                  <a:txBody>
                    <a:bodyPr/>
                    <a:lstStyle/>
                    <a:p>
                      <a:pPr indent="0" lvl="0" marL="0" rtl="0" algn="ctr">
                        <a:spcBef>
                          <a:spcPts val="0"/>
                        </a:spcBef>
                        <a:spcAft>
                          <a:spcPts val="0"/>
                        </a:spcAft>
                        <a:buNone/>
                      </a:pPr>
                      <a:r>
                        <a:rPr lang="zh-CN"/>
                        <a:t>0.7672</a:t>
                      </a:r>
                      <a:endParaRPr/>
                    </a:p>
                  </a:txBody>
                  <a:tcPr marT="91425" marB="91425" marR="91425" marL="91425"/>
                </a:tc>
                <a:tc>
                  <a:txBody>
                    <a:bodyPr/>
                    <a:lstStyle/>
                    <a:p>
                      <a:pPr indent="0" lvl="0" marL="0" rtl="0" algn="ctr">
                        <a:spcBef>
                          <a:spcPts val="0"/>
                        </a:spcBef>
                        <a:spcAft>
                          <a:spcPts val="0"/>
                        </a:spcAft>
                        <a:buNone/>
                      </a:pPr>
                      <a:r>
                        <a:rPr lang="zh-CN"/>
                        <a:t>0.6216</a:t>
                      </a:r>
                      <a:endParaRPr/>
                    </a:p>
                  </a:txBody>
                  <a:tcPr marT="91425" marB="91425" marR="91425" marL="91425"/>
                </a:tc>
                <a:tc>
                  <a:txBody>
                    <a:bodyPr/>
                    <a:lstStyle/>
                    <a:p>
                      <a:pPr indent="0" lvl="0" marL="0" rtl="0" algn="ctr">
                        <a:spcBef>
                          <a:spcPts val="0"/>
                        </a:spcBef>
                        <a:spcAft>
                          <a:spcPts val="0"/>
                        </a:spcAft>
                        <a:buNone/>
                      </a:pPr>
                      <a:r>
                        <a:rPr lang="zh-CN"/>
                        <a:t>23101 8 20 23</a:t>
                      </a:r>
                      <a:endParaRPr/>
                    </a:p>
                  </a:txBody>
                  <a:tcPr marT="91425" marB="91425" marR="91425" marL="91425"/>
                </a:tc>
              </a:tr>
              <a:tr h="414525">
                <a:tc>
                  <a:txBody>
                    <a:bodyPr/>
                    <a:lstStyle/>
                    <a:p>
                      <a:pPr indent="0" lvl="0" marL="0" rtl="0" algn="ctr">
                        <a:spcBef>
                          <a:spcPts val="0"/>
                        </a:spcBef>
                        <a:spcAft>
                          <a:spcPts val="0"/>
                        </a:spcAft>
                        <a:buNone/>
                      </a:pPr>
                      <a:r>
                        <a:rPr b="1" lang="zh-CN"/>
                        <a:t>SVM</a:t>
                      </a:r>
                      <a:endParaRPr b="1"/>
                    </a:p>
                  </a:txBody>
                  <a:tcPr marT="91425" marB="91425" marR="91425" marL="91425"/>
                </a:tc>
                <a:tc>
                  <a:txBody>
                    <a:bodyPr/>
                    <a:lstStyle/>
                    <a:p>
                      <a:pPr indent="0" lvl="0" marL="0" rtl="0" algn="ctr">
                        <a:spcBef>
                          <a:spcPts val="0"/>
                        </a:spcBef>
                        <a:spcAft>
                          <a:spcPts val="0"/>
                        </a:spcAft>
                        <a:buNone/>
                      </a:pPr>
                      <a:r>
                        <a:rPr lang="zh-CN">
                          <a:solidFill>
                            <a:schemeClr val="dk1"/>
                          </a:solidFill>
                        </a:rPr>
                        <a:t>0.9989</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zh-CN">
                          <a:solidFill>
                            <a:schemeClr val="dk1"/>
                          </a:solidFill>
                        </a:rPr>
                        <a:t>0.4883</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zh-CN">
                          <a:solidFill>
                            <a:schemeClr val="accent3"/>
                          </a:solidFill>
                        </a:rPr>
                        <a:t>0.9130</a:t>
                      </a:r>
                      <a:endParaRPr>
                        <a:solidFill>
                          <a:schemeClr val="accent3"/>
                        </a:solidFill>
                      </a:endParaRPr>
                    </a:p>
                  </a:txBody>
                  <a:tcPr marT="91425" marB="91425" marR="91425" marL="91425"/>
                </a:tc>
                <a:tc>
                  <a:txBody>
                    <a:bodyPr/>
                    <a:lstStyle/>
                    <a:p>
                      <a:pPr indent="0" lvl="0" marL="0" rtl="0" algn="ctr">
                        <a:spcBef>
                          <a:spcPts val="0"/>
                        </a:spcBef>
                        <a:spcAft>
                          <a:spcPts val="0"/>
                        </a:spcAft>
                        <a:buNone/>
                      </a:pPr>
                      <a:r>
                        <a:rPr lang="zh-CN">
                          <a:solidFill>
                            <a:schemeClr val="dk1"/>
                          </a:solidFill>
                        </a:rPr>
                        <a:t>0.7441</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zh-CN">
                          <a:solidFill>
                            <a:schemeClr val="dk1"/>
                          </a:solidFill>
                        </a:rPr>
                        <a:t>0.6363</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zh-CN">
                          <a:solidFill>
                            <a:schemeClr val="dk1"/>
                          </a:solidFill>
                        </a:rPr>
                        <a:t>23107 </a:t>
                      </a:r>
                      <a:r>
                        <a:rPr lang="zh-CN">
                          <a:solidFill>
                            <a:schemeClr val="accent3"/>
                          </a:solidFill>
                        </a:rPr>
                        <a:t>2 </a:t>
                      </a:r>
                      <a:r>
                        <a:rPr lang="zh-CN">
                          <a:solidFill>
                            <a:schemeClr val="dk1"/>
                          </a:solidFill>
                        </a:rPr>
                        <a:t>22 21</a:t>
                      </a:r>
                      <a:endParaRPr>
                        <a:solidFill>
                          <a:schemeClr val="dk1"/>
                        </a:solidFill>
                      </a:endParaRPr>
                    </a:p>
                  </a:txBody>
                  <a:tcPr marT="91425" marB="91425" marR="91425" marL="91425"/>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Multiple Labels (</a:t>
            </a:r>
            <a:r>
              <a:rPr lang="zh-CN"/>
              <a:t>Direct</a:t>
            </a:r>
            <a:r>
              <a:rPr lang="zh-CN"/>
              <a:t>ly) - Decision Tree</a:t>
            </a:r>
            <a:endParaRPr/>
          </a:p>
        </p:txBody>
      </p:sp>
      <p:sp>
        <p:nvSpPr>
          <p:cNvPr id="471" name="Google Shape;471;p53"/>
          <p:cNvSpPr/>
          <p:nvPr/>
        </p:nvSpPr>
        <p:spPr>
          <a:xfrm>
            <a:off x="1933550" y="1898025"/>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Standardize</a:t>
            </a:r>
            <a:endParaRPr/>
          </a:p>
        </p:txBody>
      </p:sp>
      <p:sp>
        <p:nvSpPr>
          <p:cNvPr id="472" name="Google Shape;472;p53"/>
          <p:cNvSpPr/>
          <p:nvPr/>
        </p:nvSpPr>
        <p:spPr>
          <a:xfrm>
            <a:off x="1933550" y="2710775"/>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PCA/ANOVA F-test</a:t>
            </a:r>
            <a:endParaRPr/>
          </a:p>
        </p:txBody>
      </p:sp>
      <p:sp>
        <p:nvSpPr>
          <p:cNvPr id="473" name="Google Shape;473;p53"/>
          <p:cNvSpPr/>
          <p:nvPr/>
        </p:nvSpPr>
        <p:spPr>
          <a:xfrm>
            <a:off x="1933550" y="3523525"/>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Decision Tree</a:t>
            </a:r>
            <a:endParaRPr/>
          </a:p>
        </p:txBody>
      </p:sp>
      <p:cxnSp>
        <p:nvCxnSpPr>
          <p:cNvPr id="474" name="Google Shape;474;p53"/>
          <p:cNvCxnSpPr>
            <a:stCxn id="471" idx="2"/>
            <a:endCxn id="472" idx="0"/>
          </p:cNvCxnSpPr>
          <p:nvPr/>
        </p:nvCxnSpPr>
        <p:spPr>
          <a:xfrm>
            <a:off x="2828000" y="2433225"/>
            <a:ext cx="0" cy="277500"/>
          </a:xfrm>
          <a:prstGeom prst="straightConnector1">
            <a:avLst/>
          </a:prstGeom>
          <a:noFill/>
          <a:ln cap="flat" cmpd="sng" w="9525">
            <a:solidFill>
              <a:schemeClr val="dk2"/>
            </a:solidFill>
            <a:prstDash val="solid"/>
            <a:round/>
            <a:headEnd len="med" w="med" type="none"/>
            <a:tailEnd len="med" w="med" type="triangle"/>
          </a:ln>
        </p:spPr>
      </p:cxnSp>
      <p:cxnSp>
        <p:nvCxnSpPr>
          <p:cNvPr id="475" name="Google Shape;475;p53"/>
          <p:cNvCxnSpPr>
            <a:stCxn id="472" idx="2"/>
            <a:endCxn id="473" idx="0"/>
          </p:cNvCxnSpPr>
          <p:nvPr/>
        </p:nvCxnSpPr>
        <p:spPr>
          <a:xfrm>
            <a:off x="2828000" y="3245975"/>
            <a:ext cx="0" cy="277500"/>
          </a:xfrm>
          <a:prstGeom prst="straightConnector1">
            <a:avLst/>
          </a:prstGeom>
          <a:noFill/>
          <a:ln cap="flat" cmpd="sng" w="9525">
            <a:solidFill>
              <a:schemeClr val="dk2"/>
            </a:solidFill>
            <a:prstDash val="solid"/>
            <a:round/>
            <a:headEnd len="med" w="med" type="none"/>
            <a:tailEnd len="med" w="med" type="triangle"/>
          </a:ln>
        </p:spPr>
      </p:cxnSp>
      <p:cxnSp>
        <p:nvCxnSpPr>
          <p:cNvPr id="476" name="Google Shape;476;p53"/>
          <p:cNvCxnSpPr>
            <a:stCxn id="473" idx="2"/>
            <a:endCxn id="477" idx="0"/>
          </p:cNvCxnSpPr>
          <p:nvPr/>
        </p:nvCxnSpPr>
        <p:spPr>
          <a:xfrm>
            <a:off x="2828000" y="4058725"/>
            <a:ext cx="0" cy="277500"/>
          </a:xfrm>
          <a:prstGeom prst="straightConnector1">
            <a:avLst/>
          </a:prstGeom>
          <a:noFill/>
          <a:ln cap="flat" cmpd="sng" w="9525">
            <a:solidFill>
              <a:schemeClr val="dk2"/>
            </a:solidFill>
            <a:prstDash val="solid"/>
            <a:round/>
            <a:headEnd len="med" w="med" type="none"/>
            <a:tailEnd len="med" w="med" type="triangle"/>
          </a:ln>
        </p:spPr>
      </p:cxnSp>
      <p:sp>
        <p:nvSpPr>
          <p:cNvPr id="477" name="Google Shape;477;p53"/>
          <p:cNvSpPr/>
          <p:nvPr/>
        </p:nvSpPr>
        <p:spPr>
          <a:xfrm>
            <a:off x="1933550" y="4336275"/>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Evaluation</a:t>
            </a:r>
            <a:endParaRPr/>
          </a:p>
        </p:txBody>
      </p:sp>
      <p:sp>
        <p:nvSpPr>
          <p:cNvPr id="478" name="Google Shape;478;p53"/>
          <p:cNvSpPr txBox="1"/>
          <p:nvPr/>
        </p:nvSpPr>
        <p:spPr>
          <a:xfrm>
            <a:off x="3934275" y="2778275"/>
            <a:ext cx="36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n_component / percentile:</a:t>
            </a:r>
            <a:r>
              <a:rPr lang="zh-CN">
                <a:latin typeface="Lato"/>
                <a:ea typeface="Lato"/>
                <a:cs typeface="Lato"/>
                <a:sym typeface="Lato"/>
              </a:rPr>
              <a:t> 0.1 ~ 0.9</a:t>
            </a:r>
            <a:endParaRPr>
              <a:latin typeface="Lato"/>
              <a:ea typeface="Lato"/>
              <a:cs typeface="Lato"/>
              <a:sym typeface="Lato"/>
            </a:endParaRPr>
          </a:p>
        </p:txBody>
      </p:sp>
      <p:sp>
        <p:nvSpPr>
          <p:cNvPr id="479" name="Google Shape;479;p53"/>
          <p:cNvSpPr txBox="1"/>
          <p:nvPr/>
        </p:nvSpPr>
        <p:spPr>
          <a:xfrm>
            <a:off x="3934275" y="3591025"/>
            <a:ext cx="36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depth:</a:t>
            </a:r>
            <a:r>
              <a:rPr lang="zh-CN">
                <a:latin typeface="Lato"/>
                <a:ea typeface="Lato"/>
                <a:cs typeface="Lato"/>
                <a:sym typeface="Lato"/>
              </a:rPr>
              <a:t> 2, 5, 10, 20, None</a:t>
            </a:r>
            <a:endParaRPr>
              <a:latin typeface="Lato"/>
              <a:ea typeface="Lato"/>
              <a:cs typeface="Lato"/>
              <a:sym typeface="Lato"/>
            </a:endParaRPr>
          </a:p>
        </p:txBody>
      </p:sp>
      <p:sp>
        <p:nvSpPr>
          <p:cNvPr id="480" name="Google Shape;480;p53"/>
          <p:cNvSpPr txBox="1"/>
          <p:nvPr/>
        </p:nvSpPr>
        <p:spPr>
          <a:xfrm>
            <a:off x="3934275" y="4403775"/>
            <a:ext cx="36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accuracy, precision, recall, f1_score, roc_auc</a:t>
            </a:r>
            <a:endParaRPr>
              <a:latin typeface="Lato"/>
              <a:ea typeface="Lato"/>
              <a:cs typeface="Lato"/>
              <a:sym typeface="Lato"/>
            </a:endParaRPr>
          </a:p>
        </p:txBody>
      </p:sp>
      <p:cxnSp>
        <p:nvCxnSpPr>
          <p:cNvPr id="481" name="Google Shape;481;p53"/>
          <p:cNvCxnSpPr>
            <a:stCxn id="477" idx="1"/>
            <a:endCxn id="471" idx="1"/>
          </p:cNvCxnSpPr>
          <p:nvPr/>
        </p:nvCxnSpPr>
        <p:spPr>
          <a:xfrm flipH="1" rot="10800000">
            <a:off x="1933550" y="2165475"/>
            <a:ext cx="600" cy="2438400"/>
          </a:xfrm>
          <a:prstGeom prst="bentConnector3">
            <a:avLst>
              <a:gd fmla="val -84825000" name="adj1"/>
            </a:avLst>
          </a:prstGeom>
          <a:noFill/>
          <a:ln cap="flat" cmpd="sng" w="9525">
            <a:solidFill>
              <a:schemeClr val="dk2"/>
            </a:solidFill>
            <a:prstDash val="solid"/>
            <a:round/>
            <a:headEnd len="med" w="med" type="none"/>
            <a:tailEnd len="med" w="med" type="none"/>
          </a:ln>
        </p:spPr>
      </p:cxnSp>
      <p:sp>
        <p:nvSpPr>
          <p:cNvPr id="482" name="Google Shape;482;p53"/>
          <p:cNvSpPr txBox="1"/>
          <p:nvPr/>
        </p:nvSpPr>
        <p:spPr>
          <a:xfrm>
            <a:off x="-55325" y="3076875"/>
            <a:ext cx="1601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a:latin typeface="Lato"/>
                <a:ea typeface="Lato"/>
                <a:cs typeface="Lato"/>
                <a:sym typeface="Lato"/>
              </a:rPr>
              <a:t>Cross Validate</a:t>
            </a:r>
            <a:endParaRPr b="1">
              <a:latin typeface="Lato"/>
              <a:ea typeface="Lato"/>
              <a:cs typeface="Lato"/>
              <a:sym typeface="Lato"/>
            </a:endParaRPr>
          </a:p>
          <a:p>
            <a:pPr indent="0" lvl="0" marL="0" rtl="0" algn="ctr">
              <a:spcBef>
                <a:spcPts val="0"/>
              </a:spcBef>
              <a:spcAft>
                <a:spcPts val="0"/>
              </a:spcAft>
              <a:buNone/>
            </a:pPr>
            <a:r>
              <a:rPr lang="zh-CN">
                <a:latin typeface="Lato"/>
                <a:ea typeface="Lato"/>
                <a:cs typeface="Lato"/>
                <a:sym typeface="Lato"/>
              </a:rPr>
              <a:t>K-Fold: 5</a:t>
            </a:r>
            <a:endParaRPr>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Multiple Labels (</a:t>
            </a:r>
            <a:r>
              <a:rPr lang="zh-CN"/>
              <a:t>Directly</a:t>
            </a:r>
            <a:r>
              <a:rPr lang="zh-CN"/>
              <a:t>) - Logistic Regression</a:t>
            </a:r>
            <a:endParaRPr/>
          </a:p>
        </p:txBody>
      </p:sp>
      <p:sp>
        <p:nvSpPr>
          <p:cNvPr id="488" name="Google Shape;488;p54"/>
          <p:cNvSpPr/>
          <p:nvPr/>
        </p:nvSpPr>
        <p:spPr>
          <a:xfrm>
            <a:off x="1859963" y="1953250"/>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Standardize</a:t>
            </a:r>
            <a:endParaRPr/>
          </a:p>
        </p:txBody>
      </p:sp>
      <p:sp>
        <p:nvSpPr>
          <p:cNvPr id="489" name="Google Shape;489;p54"/>
          <p:cNvSpPr/>
          <p:nvPr/>
        </p:nvSpPr>
        <p:spPr>
          <a:xfrm>
            <a:off x="1859963" y="2766000"/>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PCA/ANOVA F-test</a:t>
            </a:r>
            <a:endParaRPr/>
          </a:p>
        </p:txBody>
      </p:sp>
      <p:sp>
        <p:nvSpPr>
          <p:cNvPr id="490" name="Google Shape;490;p54"/>
          <p:cNvSpPr/>
          <p:nvPr/>
        </p:nvSpPr>
        <p:spPr>
          <a:xfrm>
            <a:off x="1859963" y="3578750"/>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Logistic Regression</a:t>
            </a:r>
            <a:endParaRPr/>
          </a:p>
        </p:txBody>
      </p:sp>
      <p:cxnSp>
        <p:nvCxnSpPr>
          <p:cNvPr id="491" name="Google Shape;491;p54"/>
          <p:cNvCxnSpPr>
            <a:stCxn id="488" idx="2"/>
            <a:endCxn id="489" idx="0"/>
          </p:cNvCxnSpPr>
          <p:nvPr/>
        </p:nvCxnSpPr>
        <p:spPr>
          <a:xfrm>
            <a:off x="2754413" y="2488450"/>
            <a:ext cx="0" cy="277500"/>
          </a:xfrm>
          <a:prstGeom prst="straightConnector1">
            <a:avLst/>
          </a:prstGeom>
          <a:noFill/>
          <a:ln cap="flat" cmpd="sng" w="9525">
            <a:solidFill>
              <a:schemeClr val="dk2"/>
            </a:solidFill>
            <a:prstDash val="solid"/>
            <a:round/>
            <a:headEnd len="med" w="med" type="none"/>
            <a:tailEnd len="med" w="med" type="triangle"/>
          </a:ln>
        </p:spPr>
      </p:cxnSp>
      <p:cxnSp>
        <p:nvCxnSpPr>
          <p:cNvPr id="492" name="Google Shape;492;p54"/>
          <p:cNvCxnSpPr>
            <a:stCxn id="489" idx="2"/>
            <a:endCxn id="490" idx="0"/>
          </p:cNvCxnSpPr>
          <p:nvPr/>
        </p:nvCxnSpPr>
        <p:spPr>
          <a:xfrm>
            <a:off x="2754413" y="3301200"/>
            <a:ext cx="0" cy="277500"/>
          </a:xfrm>
          <a:prstGeom prst="straightConnector1">
            <a:avLst/>
          </a:prstGeom>
          <a:noFill/>
          <a:ln cap="flat" cmpd="sng" w="9525">
            <a:solidFill>
              <a:schemeClr val="dk2"/>
            </a:solidFill>
            <a:prstDash val="solid"/>
            <a:round/>
            <a:headEnd len="med" w="med" type="none"/>
            <a:tailEnd len="med" w="med" type="triangle"/>
          </a:ln>
        </p:spPr>
      </p:cxnSp>
      <p:cxnSp>
        <p:nvCxnSpPr>
          <p:cNvPr id="493" name="Google Shape;493;p54"/>
          <p:cNvCxnSpPr>
            <a:stCxn id="490" idx="2"/>
            <a:endCxn id="494" idx="0"/>
          </p:cNvCxnSpPr>
          <p:nvPr/>
        </p:nvCxnSpPr>
        <p:spPr>
          <a:xfrm>
            <a:off x="2754413" y="4113950"/>
            <a:ext cx="0" cy="277500"/>
          </a:xfrm>
          <a:prstGeom prst="straightConnector1">
            <a:avLst/>
          </a:prstGeom>
          <a:noFill/>
          <a:ln cap="flat" cmpd="sng" w="9525">
            <a:solidFill>
              <a:schemeClr val="dk2"/>
            </a:solidFill>
            <a:prstDash val="solid"/>
            <a:round/>
            <a:headEnd len="med" w="med" type="none"/>
            <a:tailEnd len="med" w="med" type="triangle"/>
          </a:ln>
        </p:spPr>
      </p:cxnSp>
      <p:sp>
        <p:nvSpPr>
          <p:cNvPr id="494" name="Google Shape;494;p54"/>
          <p:cNvSpPr/>
          <p:nvPr/>
        </p:nvSpPr>
        <p:spPr>
          <a:xfrm>
            <a:off x="1859963" y="4391500"/>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Evaluation</a:t>
            </a:r>
            <a:endParaRPr/>
          </a:p>
        </p:txBody>
      </p:sp>
      <p:sp>
        <p:nvSpPr>
          <p:cNvPr id="495" name="Google Shape;495;p54"/>
          <p:cNvSpPr txBox="1"/>
          <p:nvPr/>
        </p:nvSpPr>
        <p:spPr>
          <a:xfrm>
            <a:off x="3860688" y="2833500"/>
            <a:ext cx="36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n_component / percentile:</a:t>
            </a:r>
            <a:r>
              <a:rPr lang="zh-CN">
                <a:latin typeface="Lato"/>
                <a:ea typeface="Lato"/>
                <a:cs typeface="Lato"/>
                <a:sym typeface="Lato"/>
              </a:rPr>
              <a:t> 0.1 ~ 0.9</a:t>
            </a:r>
            <a:endParaRPr>
              <a:latin typeface="Lato"/>
              <a:ea typeface="Lato"/>
              <a:cs typeface="Lato"/>
              <a:sym typeface="Lato"/>
            </a:endParaRPr>
          </a:p>
        </p:txBody>
      </p:sp>
      <p:sp>
        <p:nvSpPr>
          <p:cNvPr id="496" name="Google Shape;496;p54"/>
          <p:cNvSpPr txBox="1"/>
          <p:nvPr/>
        </p:nvSpPr>
        <p:spPr>
          <a:xfrm>
            <a:off x="3860688" y="3646250"/>
            <a:ext cx="36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solver:</a:t>
            </a:r>
            <a:r>
              <a:rPr lang="zh-CN">
                <a:latin typeface="Lato"/>
                <a:ea typeface="Lato"/>
                <a:cs typeface="Lato"/>
                <a:sym typeface="Lato"/>
              </a:rPr>
              <a:t> newton-cg, lbfgs, sag</a:t>
            </a:r>
            <a:endParaRPr>
              <a:latin typeface="Lato"/>
              <a:ea typeface="Lato"/>
              <a:cs typeface="Lato"/>
              <a:sym typeface="Lato"/>
            </a:endParaRPr>
          </a:p>
        </p:txBody>
      </p:sp>
      <p:sp>
        <p:nvSpPr>
          <p:cNvPr id="497" name="Google Shape;497;p54"/>
          <p:cNvSpPr txBox="1"/>
          <p:nvPr/>
        </p:nvSpPr>
        <p:spPr>
          <a:xfrm>
            <a:off x="3860688" y="4459000"/>
            <a:ext cx="36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accuracy, precision, recall, f1_score, roc_auc</a:t>
            </a:r>
            <a:endParaRPr>
              <a:latin typeface="Lato"/>
              <a:ea typeface="Lato"/>
              <a:cs typeface="Lato"/>
              <a:sym typeface="Lato"/>
            </a:endParaRPr>
          </a:p>
        </p:txBody>
      </p:sp>
      <p:cxnSp>
        <p:nvCxnSpPr>
          <p:cNvPr id="498" name="Google Shape;498;p54"/>
          <p:cNvCxnSpPr>
            <a:stCxn id="494" idx="1"/>
            <a:endCxn id="488" idx="1"/>
          </p:cNvCxnSpPr>
          <p:nvPr/>
        </p:nvCxnSpPr>
        <p:spPr>
          <a:xfrm flipH="1" rot="10800000">
            <a:off x="1859963" y="2220700"/>
            <a:ext cx="600" cy="2438400"/>
          </a:xfrm>
          <a:prstGeom prst="bentConnector3">
            <a:avLst>
              <a:gd fmla="val -74397917" name="adj1"/>
            </a:avLst>
          </a:prstGeom>
          <a:noFill/>
          <a:ln cap="flat" cmpd="sng" w="9525">
            <a:solidFill>
              <a:schemeClr val="dk2"/>
            </a:solidFill>
            <a:prstDash val="solid"/>
            <a:round/>
            <a:headEnd len="med" w="med" type="none"/>
            <a:tailEnd len="med" w="med" type="none"/>
          </a:ln>
        </p:spPr>
      </p:cxnSp>
      <p:sp>
        <p:nvSpPr>
          <p:cNvPr id="499" name="Google Shape;499;p54"/>
          <p:cNvSpPr txBox="1"/>
          <p:nvPr/>
        </p:nvSpPr>
        <p:spPr>
          <a:xfrm>
            <a:off x="0" y="3076875"/>
            <a:ext cx="1601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a:latin typeface="Lato"/>
                <a:ea typeface="Lato"/>
                <a:cs typeface="Lato"/>
                <a:sym typeface="Lato"/>
              </a:rPr>
              <a:t>Cross Validate</a:t>
            </a:r>
            <a:endParaRPr b="1">
              <a:latin typeface="Lato"/>
              <a:ea typeface="Lato"/>
              <a:cs typeface="Lato"/>
              <a:sym typeface="Lato"/>
            </a:endParaRPr>
          </a:p>
          <a:p>
            <a:pPr indent="0" lvl="0" marL="0" rtl="0" algn="ctr">
              <a:spcBef>
                <a:spcPts val="0"/>
              </a:spcBef>
              <a:spcAft>
                <a:spcPts val="0"/>
              </a:spcAft>
              <a:buNone/>
            </a:pPr>
            <a:r>
              <a:rPr lang="zh-CN">
                <a:latin typeface="Lato"/>
                <a:ea typeface="Lato"/>
                <a:cs typeface="Lato"/>
                <a:sym typeface="Lato"/>
              </a:rPr>
              <a:t>K-Fold: 5</a:t>
            </a:r>
            <a:endParaRPr>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Multiple Labels (</a:t>
            </a:r>
            <a:r>
              <a:rPr lang="zh-CN"/>
              <a:t>Directly</a:t>
            </a:r>
            <a:r>
              <a:rPr lang="zh-CN"/>
              <a:t>) - SVM</a:t>
            </a:r>
            <a:endParaRPr/>
          </a:p>
        </p:txBody>
      </p:sp>
      <p:sp>
        <p:nvSpPr>
          <p:cNvPr id="505" name="Google Shape;505;p55"/>
          <p:cNvSpPr/>
          <p:nvPr/>
        </p:nvSpPr>
        <p:spPr>
          <a:xfrm>
            <a:off x="1859963" y="1953250"/>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Standardize</a:t>
            </a:r>
            <a:endParaRPr/>
          </a:p>
        </p:txBody>
      </p:sp>
      <p:sp>
        <p:nvSpPr>
          <p:cNvPr id="506" name="Google Shape;506;p55"/>
          <p:cNvSpPr/>
          <p:nvPr/>
        </p:nvSpPr>
        <p:spPr>
          <a:xfrm>
            <a:off x="1859963" y="2766000"/>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PCA/ANOVA F-test</a:t>
            </a:r>
            <a:endParaRPr/>
          </a:p>
        </p:txBody>
      </p:sp>
      <p:sp>
        <p:nvSpPr>
          <p:cNvPr id="507" name="Google Shape;507;p55"/>
          <p:cNvSpPr/>
          <p:nvPr/>
        </p:nvSpPr>
        <p:spPr>
          <a:xfrm>
            <a:off x="1859963" y="3578750"/>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SVM</a:t>
            </a:r>
            <a:endParaRPr/>
          </a:p>
        </p:txBody>
      </p:sp>
      <p:cxnSp>
        <p:nvCxnSpPr>
          <p:cNvPr id="508" name="Google Shape;508;p55"/>
          <p:cNvCxnSpPr>
            <a:stCxn id="505" idx="2"/>
            <a:endCxn id="506" idx="0"/>
          </p:cNvCxnSpPr>
          <p:nvPr/>
        </p:nvCxnSpPr>
        <p:spPr>
          <a:xfrm>
            <a:off x="2754413" y="2488450"/>
            <a:ext cx="0" cy="277500"/>
          </a:xfrm>
          <a:prstGeom prst="straightConnector1">
            <a:avLst/>
          </a:prstGeom>
          <a:noFill/>
          <a:ln cap="flat" cmpd="sng" w="9525">
            <a:solidFill>
              <a:schemeClr val="dk2"/>
            </a:solidFill>
            <a:prstDash val="solid"/>
            <a:round/>
            <a:headEnd len="med" w="med" type="none"/>
            <a:tailEnd len="med" w="med" type="triangle"/>
          </a:ln>
        </p:spPr>
      </p:cxnSp>
      <p:cxnSp>
        <p:nvCxnSpPr>
          <p:cNvPr id="509" name="Google Shape;509;p55"/>
          <p:cNvCxnSpPr>
            <a:stCxn id="506" idx="2"/>
            <a:endCxn id="507" idx="0"/>
          </p:cNvCxnSpPr>
          <p:nvPr/>
        </p:nvCxnSpPr>
        <p:spPr>
          <a:xfrm>
            <a:off x="2754413" y="3301200"/>
            <a:ext cx="0" cy="277500"/>
          </a:xfrm>
          <a:prstGeom prst="straightConnector1">
            <a:avLst/>
          </a:prstGeom>
          <a:noFill/>
          <a:ln cap="flat" cmpd="sng" w="9525">
            <a:solidFill>
              <a:schemeClr val="dk2"/>
            </a:solidFill>
            <a:prstDash val="solid"/>
            <a:round/>
            <a:headEnd len="med" w="med" type="none"/>
            <a:tailEnd len="med" w="med" type="triangle"/>
          </a:ln>
        </p:spPr>
      </p:cxnSp>
      <p:cxnSp>
        <p:nvCxnSpPr>
          <p:cNvPr id="510" name="Google Shape;510;p55"/>
          <p:cNvCxnSpPr>
            <a:stCxn id="507" idx="2"/>
            <a:endCxn id="511" idx="0"/>
          </p:cNvCxnSpPr>
          <p:nvPr/>
        </p:nvCxnSpPr>
        <p:spPr>
          <a:xfrm>
            <a:off x="2754413" y="4113950"/>
            <a:ext cx="0" cy="277500"/>
          </a:xfrm>
          <a:prstGeom prst="straightConnector1">
            <a:avLst/>
          </a:prstGeom>
          <a:noFill/>
          <a:ln cap="flat" cmpd="sng" w="9525">
            <a:solidFill>
              <a:schemeClr val="dk2"/>
            </a:solidFill>
            <a:prstDash val="solid"/>
            <a:round/>
            <a:headEnd len="med" w="med" type="none"/>
            <a:tailEnd len="med" w="med" type="triangle"/>
          </a:ln>
        </p:spPr>
      </p:cxnSp>
      <p:sp>
        <p:nvSpPr>
          <p:cNvPr id="511" name="Google Shape;511;p55"/>
          <p:cNvSpPr/>
          <p:nvPr/>
        </p:nvSpPr>
        <p:spPr>
          <a:xfrm>
            <a:off x="1859963" y="4391500"/>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Evaluation</a:t>
            </a:r>
            <a:endParaRPr/>
          </a:p>
        </p:txBody>
      </p:sp>
      <p:sp>
        <p:nvSpPr>
          <p:cNvPr id="512" name="Google Shape;512;p55"/>
          <p:cNvSpPr txBox="1"/>
          <p:nvPr/>
        </p:nvSpPr>
        <p:spPr>
          <a:xfrm>
            <a:off x="3860688" y="2833500"/>
            <a:ext cx="36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n_component / percentile:</a:t>
            </a:r>
            <a:r>
              <a:rPr lang="zh-CN">
                <a:latin typeface="Lato"/>
                <a:ea typeface="Lato"/>
                <a:cs typeface="Lato"/>
                <a:sym typeface="Lato"/>
              </a:rPr>
              <a:t> 0.1 ~ 0.9</a:t>
            </a:r>
            <a:endParaRPr>
              <a:latin typeface="Lato"/>
              <a:ea typeface="Lato"/>
              <a:cs typeface="Lato"/>
              <a:sym typeface="Lato"/>
            </a:endParaRPr>
          </a:p>
        </p:txBody>
      </p:sp>
      <p:sp>
        <p:nvSpPr>
          <p:cNvPr id="513" name="Google Shape;513;p55"/>
          <p:cNvSpPr txBox="1"/>
          <p:nvPr/>
        </p:nvSpPr>
        <p:spPr>
          <a:xfrm>
            <a:off x="3860688" y="4459000"/>
            <a:ext cx="36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accuracy, precision, recall, f1_score, roc_auc</a:t>
            </a:r>
            <a:endParaRPr>
              <a:latin typeface="Lato"/>
              <a:ea typeface="Lato"/>
              <a:cs typeface="Lato"/>
              <a:sym typeface="Lato"/>
            </a:endParaRPr>
          </a:p>
        </p:txBody>
      </p:sp>
      <p:cxnSp>
        <p:nvCxnSpPr>
          <p:cNvPr id="514" name="Google Shape;514;p55"/>
          <p:cNvCxnSpPr>
            <a:stCxn id="511" idx="1"/>
            <a:endCxn id="505" idx="1"/>
          </p:cNvCxnSpPr>
          <p:nvPr/>
        </p:nvCxnSpPr>
        <p:spPr>
          <a:xfrm flipH="1" rot="10800000">
            <a:off x="1859963" y="2220700"/>
            <a:ext cx="600" cy="2438400"/>
          </a:xfrm>
          <a:prstGeom prst="bentConnector3">
            <a:avLst>
              <a:gd fmla="val -74397917" name="adj1"/>
            </a:avLst>
          </a:prstGeom>
          <a:noFill/>
          <a:ln cap="flat" cmpd="sng" w="9525">
            <a:solidFill>
              <a:schemeClr val="dk2"/>
            </a:solidFill>
            <a:prstDash val="solid"/>
            <a:round/>
            <a:headEnd len="med" w="med" type="none"/>
            <a:tailEnd len="med" w="med" type="none"/>
          </a:ln>
        </p:spPr>
      </p:cxnSp>
      <p:sp>
        <p:nvSpPr>
          <p:cNvPr id="515" name="Google Shape;515;p55"/>
          <p:cNvSpPr txBox="1"/>
          <p:nvPr/>
        </p:nvSpPr>
        <p:spPr>
          <a:xfrm>
            <a:off x="0" y="3076875"/>
            <a:ext cx="1601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a:latin typeface="Lato"/>
                <a:ea typeface="Lato"/>
                <a:cs typeface="Lato"/>
                <a:sym typeface="Lato"/>
              </a:rPr>
              <a:t>Cross Validate</a:t>
            </a:r>
            <a:endParaRPr b="1">
              <a:latin typeface="Lato"/>
              <a:ea typeface="Lato"/>
              <a:cs typeface="Lato"/>
              <a:sym typeface="Lato"/>
            </a:endParaRPr>
          </a:p>
          <a:p>
            <a:pPr indent="0" lvl="0" marL="0" rtl="0" algn="ctr">
              <a:spcBef>
                <a:spcPts val="0"/>
              </a:spcBef>
              <a:spcAft>
                <a:spcPts val="0"/>
              </a:spcAft>
              <a:buNone/>
            </a:pPr>
            <a:r>
              <a:rPr lang="zh-CN">
                <a:latin typeface="Lato"/>
                <a:ea typeface="Lato"/>
                <a:cs typeface="Lato"/>
                <a:sym typeface="Lato"/>
              </a:rPr>
              <a:t>K-Fold: 5</a:t>
            </a:r>
            <a:endParaRPr>
              <a:latin typeface="Lato"/>
              <a:ea typeface="Lato"/>
              <a:cs typeface="Lato"/>
              <a:sym typeface="Lato"/>
            </a:endParaRPr>
          </a:p>
        </p:txBody>
      </p:sp>
      <p:sp>
        <p:nvSpPr>
          <p:cNvPr id="516" name="Google Shape;516;p55"/>
          <p:cNvSpPr txBox="1"/>
          <p:nvPr/>
        </p:nvSpPr>
        <p:spPr>
          <a:xfrm>
            <a:off x="3925350" y="3538550"/>
            <a:ext cx="449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C_selection: </a:t>
            </a:r>
            <a:r>
              <a:rPr lang="zh-CN">
                <a:latin typeface="Lato"/>
                <a:ea typeface="Lato"/>
                <a:cs typeface="Lato"/>
                <a:sym typeface="Lato"/>
              </a:rPr>
              <a:t>0.2, 0.5, 1, 2, 5, 10, 100, 1000, 10000</a:t>
            </a:r>
            <a:endParaRPr>
              <a:latin typeface="Lato"/>
              <a:ea typeface="Lato"/>
              <a:cs typeface="Lato"/>
              <a:sym typeface="Lato"/>
            </a:endParaRPr>
          </a:p>
          <a:p>
            <a:pPr indent="0" lvl="0" marL="0" rtl="0" algn="l">
              <a:spcBef>
                <a:spcPts val="0"/>
              </a:spcBef>
              <a:spcAft>
                <a:spcPts val="0"/>
              </a:spcAft>
              <a:buNone/>
            </a:pPr>
            <a:r>
              <a:rPr b="1" lang="zh-CN">
                <a:latin typeface="Lato"/>
                <a:ea typeface="Lato"/>
                <a:cs typeface="Lato"/>
                <a:sym typeface="Lato"/>
              </a:rPr>
              <a:t>kernel: </a:t>
            </a:r>
            <a:r>
              <a:rPr lang="zh-CN">
                <a:latin typeface="Lato"/>
                <a:ea typeface="Lato"/>
                <a:cs typeface="Lato"/>
                <a:sym typeface="Lato"/>
              </a:rPr>
              <a:t>poly, rbf, sigmoid </a:t>
            </a:r>
            <a:endParaRPr>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Dataset (DoS + Probe + U2L + U2R)</a:t>
            </a:r>
            <a:endParaRPr/>
          </a:p>
        </p:txBody>
      </p:sp>
      <p:sp>
        <p:nvSpPr>
          <p:cNvPr id="522" name="Google Shape;522;p56"/>
          <p:cNvSpPr txBox="1"/>
          <p:nvPr>
            <p:ph idx="1" type="body"/>
          </p:nvPr>
        </p:nvSpPr>
        <p:spPr>
          <a:xfrm>
            <a:off x="729450" y="2078875"/>
            <a:ext cx="6149700" cy="2631000"/>
          </a:xfrm>
          <a:prstGeom prst="rect">
            <a:avLst/>
          </a:prstGeom>
          <a:ln>
            <a:noFill/>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zh-CN"/>
              <a:t>Training set:</a:t>
            </a:r>
            <a:endParaRPr b="1"/>
          </a:p>
          <a:p>
            <a:pPr indent="0" lvl="0" marL="0" rtl="0" algn="l">
              <a:spcBef>
                <a:spcPts val="1200"/>
              </a:spcBef>
              <a:spcAft>
                <a:spcPts val="0"/>
              </a:spcAft>
              <a:buNone/>
            </a:pPr>
            <a:r>
              <a:rPr lang="zh-CN"/>
              <a:t>	Total Records: 103961 </a:t>
            </a:r>
            <a:endParaRPr/>
          </a:p>
          <a:p>
            <a:pPr indent="457200" lvl="0" marL="0" rtl="0" algn="l">
              <a:spcBef>
                <a:spcPts val="1200"/>
              </a:spcBef>
              <a:spcAft>
                <a:spcPts val="0"/>
              </a:spcAft>
              <a:buNone/>
            </a:pPr>
            <a:r>
              <a:rPr lang="zh-CN" sz="1250"/>
              <a:t>DoS + Probe + U2L + U2R Re</a:t>
            </a:r>
            <a:r>
              <a:rPr lang="zh-CN" sz="1250"/>
              <a:t>cords: </a:t>
            </a:r>
            <a:endParaRPr sz="1250"/>
          </a:p>
          <a:p>
            <a:pPr indent="457200" lvl="0" marL="457200" rtl="0" algn="l">
              <a:spcBef>
                <a:spcPts val="1200"/>
              </a:spcBef>
              <a:spcAft>
                <a:spcPts val="0"/>
              </a:spcAft>
              <a:buNone/>
            </a:pPr>
            <a:r>
              <a:rPr lang="zh-CN" sz="1250"/>
              <a:t>49988(</a:t>
            </a:r>
            <a:r>
              <a:rPr b="1" lang="zh-CN" sz="1250"/>
              <a:t>48.08%</a:t>
            </a:r>
            <a:r>
              <a:rPr lang="zh-CN" sz="1250"/>
              <a:t>)</a:t>
            </a:r>
            <a:endParaRPr sz="1250"/>
          </a:p>
          <a:p>
            <a:pPr indent="0" lvl="0" marL="0" rtl="0" algn="l">
              <a:spcBef>
                <a:spcPts val="1200"/>
              </a:spcBef>
              <a:spcAft>
                <a:spcPts val="0"/>
              </a:spcAft>
              <a:buNone/>
            </a:pPr>
            <a:r>
              <a:rPr b="1" lang="zh-CN"/>
              <a:t>Testing set: </a:t>
            </a:r>
            <a:endParaRPr b="1"/>
          </a:p>
          <a:p>
            <a:pPr indent="0" lvl="0" marL="0" rtl="0" algn="l">
              <a:spcBef>
                <a:spcPts val="1200"/>
              </a:spcBef>
              <a:spcAft>
                <a:spcPts val="0"/>
              </a:spcAft>
              <a:buNone/>
            </a:pPr>
            <a:r>
              <a:rPr lang="zh-CN"/>
              <a:t>	Total Records: 44556</a:t>
            </a:r>
            <a:endParaRPr/>
          </a:p>
          <a:p>
            <a:pPr indent="0" lvl="0" marL="0" rtl="0" algn="l">
              <a:spcBef>
                <a:spcPts val="1200"/>
              </a:spcBef>
              <a:spcAft>
                <a:spcPts val="0"/>
              </a:spcAft>
              <a:buNone/>
            </a:pPr>
            <a:r>
              <a:rPr lang="zh-CN"/>
              <a:t>	</a:t>
            </a:r>
            <a:r>
              <a:rPr lang="zh-CN" sz="1250"/>
              <a:t>DoS + Probe + U2L + U2R </a:t>
            </a:r>
            <a:r>
              <a:rPr lang="zh-CN"/>
              <a:t> Records: </a:t>
            </a:r>
            <a:endParaRPr/>
          </a:p>
          <a:p>
            <a:pPr indent="457200" lvl="0" marL="457200" rtl="0" algn="l">
              <a:spcBef>
                <a:spcPts val="1200"/>
              </a:spcBef>
              <a:spcAft>
                <a:spcPts val="1200"/>
              </a:spcAft>
              <a:buNone/>
            </a:pPr>
            <a:r>
              <a:rPr lang="zh-CN"/>
              <a:t>21475(</a:t>
            </a:r>
            <a:r>
              <a:rPr b="1" lang="zh-CN"/>
              <a:t>48.20%</a:t>
            </a:r>
            <a:r>
              <a:rPr lang="zh-CN"/>
              <a:t>)</a:t>
            </a:r>
            <a:endParaRPr/>
          </a:p>
        </p:txBody>
      </p:sp>
      <p:sp>
        <p:nvSpPr>
          <p:cNvPr id="523" name="Google Shape;523;p56"/>
          <p:cNvSpPr txBox="1"/>
          <p:nvPr>
            <p:ph idx="1" type="body"/>
          </p:nvPr>
        </p:nvSpPr>
        <p:spPr>
          <a:xfrm>
            <a:off x="4106525" y="1853850"/>
            <a:ext cx="4748400" cy="3076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zh-CN"/>
              <a:t>Definition:</a:t>
            </a:r>
            <a:r>
              <a:rPr lang="zh-CN"/>
              <a:t> </a:t>
            </a:r>
            <a:endParaRPr/>
          </a:p>
          <a:p>
            <a:pPr indent="-311150" lvl="0" marL="457200" rtl="0" algn="l">
              <a:spcBef>
                <a:spcPts val="1200"/>
              </a:spcBef>
              <a:spcAft>
                <a:spcPts val="0"/>
              </a:spcAft>
              <a:buSzPts val="1300"/>
              <a:buChar char="●"/>
            </a:pPr>
            <a:r>
              <a:rPr lang="zh-CN"/>
              <a:t>Gain access to a user with normal privilege and later on try to access a user with administrator or root privilege; </a:t>
            </a:r>
            <a:endParaRPr/>
          </a:p>
          <a:p>
            <a:pPr indent="-311150" lvl="0" marL="457200" rtl="0" algn="l">
              <a:spcBef>
                <a:spcPts val="0"/>
              </a:spcBef>
              <a:spcAft>
                <a:spcPts val="0"/>
              </a:spcAft>
              <a:buSzPts val="1300"/>
              <a:buChar char="●"/>
            </a:pPr>
            <a:r>
              <a:rPr lang="zh-CN"/>
              <a:t>Gain remotely unauthorized access to a computer system over a network by sending data packet to that system; </a:t>
            </a:r>
            <a:endParaRPr/>
          </a:p>
          <a:p>
            <a:pPr indent="-311150" lvl="0" marL="457200" rtl="0" algn="l">
              <a:spcBef>
                <a:spcPts val="0"/>
              </a:spcBef>
              <a:spcAft>
                <a:spcPts val="0"/>
              </a:spcAft>
              <a:buSzPts val="1300"/>
              <a:buChar char="●"/>
            </a:pPr>
            <a:r>
              <a:rPr lang="zh-CN"/>
              <a:t>Scan for information or vulnerabilities in a network or computer system which later on will be used to attack; </a:t>
            </a:r>
            <a:endParaRPr sz="100"/>
          </a:p>
          <a:p>
            <a:pPr indent="-311150" lvl="0" marL="457200" rtl="0" algn="l">
              <a:spcBef>
                <a:spcPts val="0"/>
              </a:spcBef>
              <a:spcAft>
                <a:spcPts val="0"/>
              </a:spcAft>
              <a:buSzPts val="1300"/>
              <a:buChar char="●"/>
            </a:pPr>
            <a:r>
              <a:rPr lang="zh-CN"/>
              <a:t>Block or restrict a computer system or network resources or services</a:t>
            </a:r>
            <a:endParaRPr/>
          </a:p>
          <a:p>
            <a:pPr indent="0" lvl="0" marL="0" rtl="0" algn="l">
              <a:spcBef>
                <a:spcPts val="1200"/>
              </a:spcBef>
              <a:spcAft>
                <a:spcPts val="0"/>
              </a:spcAft>
              <a:buNone/>
            </a:pPr>
            <a:r>
              <a:rPr b="1" lang="zh-CN"/>
              <a:t>negative:</a:t>
            </a:r>
            <a:r>
              <a:rPr lang="zh-CN"/>
              <a:t> normal</a:t>
            </a:r>
            <a:endParaRPr/>
          </a:p>
          <a:p>
            <a:pPr indent="0" lvl="0" marL="0" rtl="0" algn="l">
              <a:spcBef>
                <a:spcPts val="1200"/>
              </a:spcBef>
              <a:spcAft>
                <a:spcPts val="1200"/>
              </a:spcAft>
              <a:buNone/>
            </a:pPr>
            <a:r>
              <a:rPr b="1" lang="zh-CN"/>
              <a:t>positive:</a:t>
            </a:r>
            <a:r>
              <a:rPr lang="zh-CN"/>
              <a:t>  all other types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Dataset (DoS + Probe + U2L + U2R)</a:t>
            </a:r>
            <a:r>
              <a:rPr lang="zh-CN"/>
              <a:t> - Decision Tree</a:t>
            </a:r>
            <a:endParaRPr/>
          </a:p>
        </p:txBody>
      </p:sp>
      <p:pic>
        <p:nvPicPr>
          <p:cNvPr id="529" name="Google Shape;529;p57"/>
          <p:cNvPicPr preferRelativeResize="0"/>
          <p:nvPr/>
        </p:nvPicPr>
        <p:blipFill rotWithShape="1">
          <a:blip r:embed="rId3">
            <a:alphaModFix/>
          </a:blip>
          <a:srcRect b="0" l="0" r="0" t="0"/>
          <a:stretch/>
        </p:blipFill>
        <p:spPr>
          <a:xfrm>
            <a:off x="4788225" y="1853850"/>
            <a:ext cx="3629916" cy="2419350"/>
          </a:xfrm>
          <a:prstGeom prst="rect">
            <a:avLst/>
          </a:prstGeom>
          <a:noFill/>
          <a:ln>
            <a:noFill/>
          </a:ln>
        </p:spPr>
      </p:pic>
      <p:pic>
        <p:nvPicPr>
          <p:cNvPr id="530" name="Google Shape;530;p57"/>
          <p:cNvPicPr preferRelativeResize="0"/>
          <p:nvPr/>
        </p:nvPicPr>
        <p:blipFill rotWithShape="1">
          <a:blip r:embed="rId4">
            <a:alphaModFix/>
          </a:blip>
          <a:srcRect b="0" l="0" r="0" t="0"/>
          <a:stretch/>
        </p:blipFill>
        <p:spPr>
          <a:xfrm>
            <a:off x="729450" y="1853844"/>
            <a:ext cx="3629926" cy="2419357"/>
          </a:xfrm>
          <a:prstGeom prst="rect">
            <a:avLst/>
          </a:prstGeom>
          <a:noFill/>
          <a:ln>
            <a:noFill/>
          </a:ln>
        </p:spPr>
      </p:pic>
      <p:sp>
        <p:nvSpPr>
          <p:cNvPr id="531" name="Google Shape;531;p57"/>
          <p:cNvSpPr txBox="1"/>
          <p:nvPr/>
        </p:nvSpPr>
        <p:spPr>
          <a:xfrm>
            <a:off x="806150" y="4471975"/>
            <a:ext cx="6360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Conclusion: Higher  depth + Higher  percentage =&gt; Higher f1_score; ANOVA has better results with low percentage and depth 10</a:t>
            </a:r>
            <a:endParaRPr b="1">
              <a:latin typeface="Lato"/>
              <a:ea typeface="Lato"/>
              <a:cs typeface="Lato"/>
              <a:sym typeface="Lato"/>
            </a:endParaRPr>
          </a:p>
        </p:txBody>
      </p:sp>
      <p:cxnSp>
        <p:nvCxnSpPr>
          <p:cNvPr id="532" name="Google Shape;532;p57"/>
          <p:cNvCxnSpPr/>
          <p:nvPr/>
        </p:nvCxnSpPr>
        <p:spPr>
          <a:xfrm flipH="1" rot="10800000">
            <a:off x="1700700" y="2571750"/>
            <a:ext cx="971700" cy="784200"/>
          </a:xfrm>
          <a:prstGeom prst="straightConnector1">
            <a:avLst/>
          </a:prstGeom>
          <a:noFill/>
          <a:ln cap="flat" cmpd="sng" w="9525">
            <a:solidFill>
              <a:srgbClr val="FF0000"/>
            </a:solidFill>
            <a:prstDash val="solid"/>
            <a:round/>
            <a:headEnd len="med" w="med" type="none"/>
            <a:tailEnd len="med" w="med" type="triangle"/>
          </a:ln>
        </p:spPr>
      </p:cxnSp>
      <p:cxnSp>
        <p:nvCxnSpPr>
          <p:cNvPr id="533" name="Google Shape;533;p57"/>
          <p:cNvCxnSpPr/>
          <p:nvPr/>
        </p:nvCxnSpPr>
        <p:spPr>
          <a:xfrm flipH="1" rot="10800000">
            <a:off x="4086100" y="2516925"/>
            <a:ext cx="11100" cy="1093200"/>
          </a:xfrm>
          <a:prstGeom prst="straightConnector1">
            <a:avLst/>
          </a:prstGeom>
          <a:noFill/>
          <a:ln cap="flat" cmpd="sng" w="9525">
            <a:solidFill>
              <a:srgbClr val="FF0000"/>
            </a:solidFill>
            <a:prstDash val="solid"/>
            <a:round/>
            <a:headEnd len="med" w="med" type="none"/>
            <a:tailEnd len="med" w="med" type="triangle"/>
          </a:ln>
        </p:spPr>
      </p:cxnSp>
      <p:sp>
        <p:nvSpPr>
          <p:cNvPr id="534" name="Google Shape;534;p57"/>
          <p:cNvSpPr/>
          <p:nvPr/>
        </p:nvSpPr>
        <p:spPr>
          <a:xfrm>
            <a:off x="6159875" y="2516925"/>
            <a:ext cx="455700" cy="443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58"/>
          <p:cNvPicPr preferRelativeResize="0"/>
          <p:nvPr/>
        </p:nvPicPr>
        <p:blipFill rotWithShape="1">
          <a:blip r:embed="rId3">
            <a:alphaModFix/>
          </a:blip>
          <a:srcRect b="0" l="0" r="0" t="0"/>
          <a:stretch/>
        </p:blipFill>
        <p:spPr>
          <a:xfrm>
            <a:off x="729438" y="2006250"/>
            <a:ext cx="3470838" cy="2313327"/>
          </a:xfrm>
          <a:prstGeom prst="rect">
            <a:avLst/>
          </a:prstGeom>
          <a:noFill/>
          <a:ln>
            <a:noFill/>
          </a:ln>
        </p:spPr>
      </p:pic>
      <p:sp>
        <p:nvSpPr>
          <p:cNvPr id="540" name="Google Shape;540;p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Dataset (DoS + Probe + U2L + U2R)</a:t>
            </a:r>
            <a:r>
              <a:rPr lang="zh-CN"/>
              <a:t> - Logistic Regression</a:t>
            </a:r>
            <a:endParaRPr/>
          </a:p>
        </p:txBody>
      </p:sp>
      <p:sp>
        <p:nvSpPr>
          <p:cNvPr id="541" name="Google Shape;541;p58"/>
          <p:cNvSpPr txBox="1"/>
          <p:nvPr/>
        </p:nvSpPr>
        <p:spPr>
          <a:xfrm>
            <a:off x="806150" y="4471975"/>
            <a:ext cx="71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Conclusion: ANOVA + newton-cg/lbfgs/sag + Higher  percentage =&gt; Higher f1_score</a:t>
            </a:r>
            <a:endParaRPr b="1">
              <a:latin typeface="Lato"/>
              <a:ea typeface="Lato"/>
              <a:cs typeface="Lato"/>
              <a:sym typeface="Lato"/>
            </a:endParaRPr>
          </a:p>
        </p:txBody>
      </p:sp>
      <p:pic>
        <p:nvPicPr>
          <p:cNvPr id="542" name="Google Shape;542;p58"/>
          <p:cNvPicPr preferRelativeResize="0"/>
          <p:nvPr/>
        </p:nvPicPr>
        <p:blipFill rotWithShape="1">
          <a:blip r:embed="rId4">
            <a:alphaModFix/>
          </a:blip>
          <a:srcRect b="0" l="0" r="0" t="0"/>
          <a:stretch/>
        </p:blipFill>
        <p:spPr>
          <a:xfrm>
            <a:off x="4947300" y="2006250"/>
            <a:ext cx="3470838" cy="2313327"/>
          </a:xfrm>
          <a:prstGeom prst="rect">
            <a:avLst/>
          </a:prstGeom>
          <a:noFill/>
          <a:ln>
            <a:noFill/>
          </a:ln>
        </p:spPr>
      </p:pic>
      <p:sp>
        <p:nvSpPr>
          <p:cNvPr id="543" name="Google Shape;543;p58"/>
          <p:cNvSpPr/>
          <p:nvPr/>
        </p:nvSpPr>
        <p:spPr>
          <a:xfrm>
            <a:off x="6151050" y="2006250"/>
            <a:ext cx="519300" cy="46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4" name="Google Shape;544;p58"/>
          <p:cNvCxnSpPr/>
          <p:nvPr/>
        </p:nvCxnSpPr>
        <p:spPr>
          <a:xfrm flipH="1" rot="10800000">
            <a:off x="3931500" y="2417538"/>
            <a:ext cx="11100" cy="10932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Dataset (DoS + Probe + U2L + U2R)</a:t>
            </a:r>
            <a:r>
              <a:rPr lang="zh-CN"/>
              <a:t> - SVM</a:t>
            </a:r>
            <a:endParaRPr/>
          </a:p>
        </p:txBody>
      </p:sp>
      <p:sp>
        <p:nvSpPr>
          <p:cNvPr id="550" name="Google Shape;550;p59"/>
          <p:cNvSpPr txBox="1"/>
          <p:nvPr/>
        </p:nvSpPr>
        <p:spPr>
          <a:xfrm>
            <a:off x="806150" y="4471975"/>
            <a:ext cx="71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Conclusion: ANOVA + Higherer C_selection   =&gt; Higher f1_score</a:t>
            </a:r>
            <a:endParaRPr b="1">
              <a:latin typeface="Lato"/>
              <a:ea typeface="Lato"/>
              <a:cs typeface="Lato"/>
              <a:sym typeface="Lato"/>
            </a:endParaRPr>
          </a:p>
        </p:txBody>
      </p:sp>
      <p:pic>
        <p:nvPicPr>
          <p:cNvPr id="551" name="Google Shape;551;p59"/>
          <p:cNvPicPr preferRelativeResize="0"/>
          <p:nvPr/>
        </p:nvPicPr>
        <p:blipFill rotWithShape="1">
          <a:blip r:embed="rId3">
            <a:alphaModFix/>
          </a:blip>
          <a:srcRect b="0" l="0" r="0" t="0"/>
          <a:stretch/>
        </p:blipFill>
        <p:spPr>
          <a:xfrm>
            <a:off x="806150" y="1917900"/>
            <a:ext cx="3470838" cy="2313327"/>
          </a:xfrm>
          <a:prstGeom prst="rect">
            <a:avLst/>
          </a:prstGeom>
          <a:noFill/>
          <a:ln>
            <a:noFill/>
          </a:ln>
        </p:spPr>
      </p:pic>
      <p:pic>
        <p:nvPicPr>
          <p:cNvPr id="552" name="Google Shape;552;p59"/>
          <p:cNvPicPr preferRelativeResize="0"/>
          <p:nvPr/>
        </p:nvPicPr>
        <p:blipFill rotWithShape="1">
          <a:blip r:embed="rId4">
            <a:alphaModFix/>
          </a:blip>
          <a:srcRect b="0" l="0" r="0" t="0"/>
          <a:stretch/>
        </p:blipFill>
        <p:spPr>
          <a:xfrm>
            <a:off x="4947313" y="1917900"/>
            <a:ext cx="3470838" cy="2313327"/>
          </a:xfrm>
          <a:prstGeom prst="rect">
            <a:avLst/>
          </a:prstGeom>
          <a:noFill/>
          <a:ln>
            <a:noFill/>
          </a:ln>
        </p:spPr>
      </p:pic>
      <p:cxnSp>
        <p:nvCxnSpPr>
          <p:cNvPr id="553" name="Google Shape;553;p59"/>
          <p:cNvCxnSpPr/>
          <p:nvPr/>
        </p:nvCxnSpPr>
        <p:spPr>
          <a:xfrm flipH="1" rot="10800000">
            <a:off x="3931500" y="2417538"/>
            <a:ext cx="11100" cy="10932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Dataset (DoS + Probe + U2L + U2R)</a:t>
            </a:r>
            <a:r>
              <a:rPr lang="zh-CN"/>
              <a:t> - Final Models</a:t>
            </a:r>
            <a:endParaRPr/>
          </a:p>
        </p:txBody>
      </p:sp>
      <p:graphicFrame>
        <p:nvGraphicFramePr>
          <p:cNvPr id="559" name="Google Shape;559;p60"/>
          <p:cNvGraphicFramePr/>
          <p:nvPr/>
        </p:nvGraphicFramePr>
        <p:xfrm>
          <a:off x="464475" y="2182475"/>
          <a:ext cx="3000000" cy="3000000"/>
        </p:xfrm>
        <a:graphic>
          <a:graphicData uri="http://schemas.openxmlformats.org/drawingml/2006/table">
            <a:tbl>
              <a:tblPr>
                <a:noFill/>
                <a:tableStyleId>{4C9945E8-7765-4AAD-883A-EFA563BDB470}</a:tableStyleId>
              </a:tblPr>
              <a:tblGrid>
                <a:gridCol w="1168425"/>
                <a:gridCol w="1067575"/>
                <a:gridCol w="944350"/>
                <a:gridCol w="1078800"/>
                <a:gridCol w="1134825"/>
                <a:gridCol w="809950"/>
                <a:gridCol w="2014775"/>
              </a:tblGrid>
              <a:tr h="475450">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rPr b="1" lang="zh-CN"/>
                        <a:t>Accuracy</a:t>
                      </a:r>
                      <a:endParaRPr b="1"/>
                    </a:p>
                  </a:txBody>
                  <a:tcPr marT="91425" marB="91425" marR="91425" marL="91425"/>
                </a:tc>
                <a:tc>
                  <a:txBody>
                    <a:bodyPr/>
                    <a:lstStyle/>
                    <a:p>
                      <a:pPr indent="0" lvl="0" marL="0" rtl="0" algn="ctr">
                        <a:spcBef>
                          <a:spcPts val="0"/>
                        </a:spcBef>
                        <a:spcAft>
                          <a:spcPts val="0"/>
                        </a:spcAft>
                        <a:buNone/>
                      </a:pPr>
                      <a:r>
                        <a:rPr b="1" lang="zh-CN"/>
                        <a:t>Recall</a:t>
                      </a:r>
                      <a:endParaRPr b="1"/>
                    </a:p>
                  </a:txBody>
                  <a:tcPr marT="91425" marB="91425" marR="91425" marL="91425"/>
                </a:tc>
                <a:tc>
                  <a:txBody>
                    <a:bodyPr/>
                    <a:lstStyle/>
                    <a:p>
                      <a:pPr indent="0" lvl="0" marL="0" rtl="0" algn="ctr">
                        <a:spcBef>
                          <a:spcPts val="0"/>
                        </a:spcBef>
                        <a:spcAft>
                          <a:spcPts val="0"/>
                        </a:spcAft>
                        <a:buNone/>
                      </a:pPr>
                      <a:r>
                        <a:rPr b="1" lang="zh-CN"/>
                        <a:t>Precision</a:t>
                      </a:r>
                      <a:endParaRPr b="1"/>
                    </a:p>
                  </a:txBody>
                  <a:tcPr marT="91425" marB="91425" marR="91425" marL="91425"/>
                </a:tc>
                <a:tc>
                  <a:txBody>
                    <a:bodyPr/>
                    <a:lstStyle/>
                    <a:p>
                      <a:pPr indent="0" lvl="0" marL="0" rtl="0" algn="ctr">
                        <a:spcBef>
                          <a:spcPts val="0"/>
                        </a:spcBef>
                        <a:spcAft>
                          <a:spcPts val="0"/>
                        </a:spcAft>
                        <a:buNone/>
                      </a:pPr>
                      <a:r>
                        <a:rPr b="1" lang="zh-CN"/>
                        <a:t>ROC_AUC</a:t>
                      </a:r>
                      <a:endParaRPr b="1"/>
                    </a:p>
                  </a:txBody>
                  <a:tcPr marT="91425" marB="91425" marR="91425" marL="91425"/>
                </a:tc>
                <a:tc>
                  <a:txBody>
                    <a:bodyPr/>
                    <a:lstStyle/>
                    <a:p>
                      <a:pPr indent="0" lvl="0" marL="0" rtl="0" algn="ctr">
                        <a:spcBef>
                          <a:spcPts val="0"/>
                        </a:spcBef>
                        <a:spcAft>
                          <a:spcPts val="0"/>
                        </a:spcAft>
                        <a:buNone/>
                      </a:pPr>
                      <a:r>
                        <a:rPr b="1" lang="zh-CN"/>
                        <a:t>F1</a:t>
                      </a:r>
                      <a:endParaRPr b="1"/>
                    </a:p>
                  </a:txBody>
                  <a:tcPr marT="91425" marB="91425" marR="91425" marL="91425"/>
                </a:tc>
                <a:tc>
                  <a:txBody>
                    <a:bodyPr/>
                    <a:lstStyle/>
                    <a:p>
                      <a:pPr indent="0" lvl="0" marL="0" rtl="0" algn="ctr">
                        <a:spcBef>
                          <a:spcPts val="0"/>
                        </a:spcBef>
                        <a:spcAft>
                          <a:spcPts val="0"/>
                        </a:spcAft>
                        <a:buNone/>
                      </a:pPr>
                      <a:r>
                        <a:rPr b="1" lang="zh-CN"/>
                        <a:t>TN FP FN TP</a:t>
                      </a:r>
                      <a:endParaRPr b="1"/>
                    </a:p>
                  </a:txBody>
                  <a:tcPr marT="91425" marB="91425" marR="91425" marL="91425"/>
                </a:tc>
              </a:tr>
              <a:tr h="579975">
                <a:tc>
                  <a:txBody>
                    <a:bodyPr/>
                    <a:lstStyle/>
                    <a:p>
                      <a:pPr indent="0" lvl="0" marL="0" rtl="0" algn="ctr">
                        <a:spcBef>
                          <a:spcPts val="0"/>
                        </a:spcBef>
                        <a:spcAft>
                          <a:spcPts val="0"/>
                        </a:spcAft>
                        <a:buNone/>
                      </a:pPr>
                      <a:r>
                        <a:rPr b="1" lang="zh-CN"/>
                        <a:t>Decision Tree</a:t>
                      </a:r>
                      <a:endParaRPr b="1"/>
                    </a:p>
                  </a:txBody>
                  <a:tcPr marT="91425" marB="91425" marR="91425" marL="91425"/>
                </a:tc>
                <a:tc>
                  <a:txBody>
                    <a:bodyPr/>
                    <a:lstStyle/>
                    <a:p>
                      <a:pPr indent="0" lvl="0" marL="0" rtl="0" algn="ctr">
                        <a:spcBef>
                          <a:spcPts val="0"/>
                        </a:spcBef>
                        <a:spcAft>
                          <a:spcPts val="0"/>
                        </a:spcAft>
                        <a:buNone/>
                      </a:pPr>
                      <a:r>
                        <a:rPr lang="zh-CN">
                          <a:solidFill>
                            <a:schemeClr val="accent3"/>
                          </a:solidFill>
                        </a:rPr>
                        <a:t>0.9903</a:t>
                      </a:r>
                      <a:endParaRPr>
                        <a:solidFill>
                          <a:schemeClr val="accent3"/>
                        </a:solidFill>
                      </a:endParaRPr>
                    </a:p>
                  </a:txBody>
                  <a:tcPr marT="91425" marB="91425" marR="91425" marL="91425"/>
                </a:tc>
                <a:tc>
                  <a:txBody>
                    <a:bodyPr/>
                    <a:lstStyle/>
                    <a:p>
                      <a:pPr indent="0" lvl="0" marL="0" rtl="0" algn="ctr">
                        <a:spcBef>
                          <a:spcPts val="0"/>
                        </a:spcBef>
                        <a:spcAft>
                          <a:spcPts val="0"/>
                        </a:spcAft>
                        <a:buNone/>
                      </a:pPr>
                      <a:r>
                        <a:rPr lang="zh-CN">
                          <a:solidFill>
                            <a:schemeClr val="accent3"/>
                          </a:solidFill>
                        </a:rPr>
                        <a:t>0.9900</a:t>
                      </a:r>
                      <a:endParaRPr>
                        <a:solidFill>
                          <a:schemeClr val="accent3"/>
                        </a:solidFill>
                      </a:endParaRPr>
                    </a:p>
                  </a:txBody>
                  <a:tcPr marT="91425" marB="91425" marR="91425" marL="91425"/>
                </a:tc>
                <a:tc>
                  <a:txBody>
                    <a:bodyPr/>
                    <a:lstStyle/>
                    <a:p>
                      <a:pPr indent="0" lvl="0" marL="0" rtl="0" algn="ctr">
                        <a:spcBef>
                          <a:spcPts val="0"/>
                        </a:spcBef>
                        <a:spcAft>
                          <a:spcPts val="0"/>
                        </a:spcAft>
                        <a:buNone/>
                      </a:pPr>
                      <a:r>
                        <a:rPr lang="zh-CN">
                          <a:solidFill>
                            <a:schemeClr val="accent3"/>
                          </a:solidFill>
                        </a:rPr>
                        <a:t>0.9899</a:t>
                      </a:r>
                      <a:endParaRPr>
                        <a:solidFill>
                          <a:schemeClr val="accent3"/>
                        </a:solidFill>
                      </a:endParaRPr>
                    </a:p>
                  </a:txBody>
                  <a:tcPr marT="91425" marB="91425" marR="91425" marL="91425"/>
                </a:tc>
                <a:tc>
                  <a:txBody>
                    <a:bodyPr/>
                    <a:lstStyle/>
                    <a:p>
                      <a:pPr indent="0" lvl="0" marL="0" rtl="0" algn="ctr">
                        <a:spcBef>
                          <a:spcPts val="0"/>
                        </a:spcBef>
                        <a:spcAft>
                          <a:spcPts val="0"/>
                        </a:spcAft>
                        <a:buNone/>
                      </a:pPr>
                      <a:r>
                        <a:rPr lang="zh-CN">
                          <a:solidFill>
                            <a:schemeClr val="accent3"/>
                          </a:solidFill>
                        </a:rPr>
                        <a:t>0.9903</a:t>
                      </a:r>
                      <a:endParaRPr>
                        <a:solidFill>
                          <a:schemeClr val="accent3"/>
                        </a:solidFill>
                      </a:endParaRPr>
                    </a:p>
                  </a:txBody>
                  <a:tcPr marT="91425" marB="91425" marR="91425" marL="91425"/>
                </a:tc>
                <a:tc>
                  <a:txBody>
                    <a:bodyPr/>
                    <a:lstStyle/>
                    <a:p>
                      <a:pPr indent="0" lvl="0" marL="0" rtl="0" algn="ctr">
                        <a:spcBef>
                          <a:spcPts val="0"/>
                        </a:spcBef>
                        <a:spcAft>
                          <a:spcPts val="0"/>
                        </a:spcAft>
                        <a:buNone/>
                      </a:pPr>
                      <a:r>
                        <a:rPr lang="zh-CN">
                          <a:solidFill>
                            <a:schemeClr val="accent3"/>
                          </a:solidFill>
                        </a:rPr>
                        <a:t>0.9900</a:t>
                      </a:r>
                      <a:endParaRPr>
                        <a:solidFill>
                          <a:schemeClr val="accent3"/>
                        </a:solidFill>
                      </a:endParaRPr>
                    </a:p>
                  </a:txBody>
                  <a:tcPr marT="91425" marB="91425" marR="91425" marL="91425"/>
                </a:tc>
                <a:tc>
                  <a:txBody>
                    <a:bodyPr/>
                    <a:lstStyle/>
                    <a:p>
                      <a:pPr indent="0" lvl="0" marL="0" rtl="0" algn="ctr">
                        <a:spcBef>
                          <a:spcPts val="0"/>
                        </a:spcBef>
                        <a:spcAft>
                          <a:spcPts val="0"/>
                        </a:spcAft>
                        <a:buNone/>
                      </a:pPr>
                      <a:r>
                        <a:rPr lang="zh-CN">
                          <a:solidFill>
                            <a:schemeClr val="accent3"/>
                          </a:solidFill>
                        </a:rPr>
                        <a:t>22865 216 215 21260</a:t>
                      </a:r>
                      <a:endParaRPr>
                        <a:solidFill>
                          <a:schemeClr val="accent3"/>
                        </a:solidFill>
                      </a:endParaRPr>
                    </a:p>
                  </a:txBody>
                  <a:tcPr marT="91425" marB="91425" marR="91425" marL="91425"/>
                </a:tc>
              </a:tr>
              <a:tr h="609575">
                <a:tc>
                  <a:txBody>
                    <a:bodyPr/>
                    <a:lstStyle/>
                    <a:p>
                      <a:pPr indent="0" lvl="0" marL="0" rtl="0" algn="ctr">
                        <a:spcBef>
                          <a:spcPts val="0"/>
                        </a:spcBef>
                        <a:spcAft>
                          <a:spcPts val="0"/>
                        </a:spcAft>
                        <a:buNone/>
                      </a:pPr>
                      <a:r>
                        <a:rPr b="1" lang="zh-CN"/>
                        <a:t>Logistic Regression</a:t>
                      </a:r>
                      <a:endParaRPr b="1"/>
                    </a:p>
                  </a:txBody>
                  <a:tcPr marT="91425" marB="91425" marR="91425" marL="91425"/>
                </a:tc>
                <a:tc>
                  <a:txBody>
                    <a:bodyPr/>
                    <a:lstStyle/>
                    <a:p>
                      <a:pPr indent="0" lvl="0" marL="0" rtl="0" algn="ctr">
                        <a:spcBef>
                          <a:spcPts val="0"/>
                        </a:spcBef>
                        <a:spcAft>
                          <a:spcPts val="0"/>
                        </a:spcAft>
                        <a:buNone/>
                      </a:pPr>
                      <a:r>
                        <a:rPr lang="zh-CN"/>
                        <a:t>0.9579</a:t>
                      </a:r>
                      <a:endParaRPr/>
                    </a:p>
                  </a:txBody>
                  <a:tcPr marT="91425" marB="91425" marR="91425" marL="91425"/>
                </a:tc>
                <a:tc>
                  <a:txBody>
                    <a:bodyPr/>
                    <a:lstStyle/>
                    <a:p>
                      <a:pPr indent="0" lvl="0" marL="0" rtl="0" algn="ctr">
                        <a:spcBef>
                          <a:spcPts val="0"/>
                        </a:spcBef>
                        <a:spcAft>
                          <a:spcPts val="0"/>
                        </a:spcAft>
                        <a:buNone/>
                      </a:pPr>
                      <a:r>
                        <a:rPr lang="zh-CN"/>
                        <a:t>0.9470</a:t>
                      </a:r>
                      <a:endParaRPr/>
                    </a:p>
                  </a:txBody>
                  <a:tcPr marT="91425" marB="91425" marR="91425" marL="91425"/>
                </a:tc>
                <a:tc>
                  <a:txBody>
                    <a:bodyPr/>
                    <a:lstStyle/>
                    <a:p>
                      <a:pPr indent="0" lvl="0" marL="0" rtl="0" algn="ctr">
                        <a:spcBef>
                          <a:spcPts val="0"/>
                        </a:spcBef>
                        <a:spcAft>
                          <a:spcPts val="0"/>
                        </a:spcAft>
                        <a:buNone/>
                      </a:pPr>
                      <a:r>
                        <a:rPr lang="zh-CN"/>
                        <a:t>0.9651</a:t>
                      </a:r>
                      <a:endParaRPr/>
                    </a:p>
                  </a:txBody>
                  <a:tcPr marT="91425" marB="91425" marR="91425" marL="91425"/>
                </a:tc>
                <a:tc>
                  <a:txBody>
                    <a:bodyPr/>
                    <a:lstStyle/>
                    <a:p>
                      <a:pPr indent="0" lvl="0" marL="0" rtl="0" algn="ctr">
                        <a:spcBef>
                          <a:spcPts val="0"/>
                        </a:spcBef>
                        <a:spcAft>
                          <a:spcPts val="0"/>
                        </a:spcAft>
                        <a:buNone/>
                      </a:pPr>
                      <a:r>
                        <a:rPr lang="zh-CN"/>
                        <a:t>0.9575</a:t>
                      </a:r>
                      <a:endParaRPr/>
                    </a:p>
                  </a:txBody>
                  <a:tcPr marT="91425" marB="91425" marR="91425" marL="91425"/>
                </a:tc>
                <a:tc>
                  <a:txBody>
                    <a:bodyPr/>
                    <a:lstStyle/>
                    <a:p>
                      <a:pPr indent="0" lvl="0" marL="0" rtl="0" algn="ctr">
                        <a:spcBef>
                          <a:spcPts val="0"/>
                        </a:spcBef>
                        <a:spcAft>
                          <a:spcPts val="0"/>
                        </a:spcAft>
                        <a:buNone/>
                      </a:pPr>
                      <a:r>
                        <a:rPr lang="zh-CN"/>
                        <a:t>0.9559</a:t>
                      </a:r>
                      <a:endParaRPr/>
                    </a:p>
                  </a:txBody>
                  <a:tcPr marT="91425" marB="91425" marR="91425" marL="91425"/>
                </a:tc>
                <a:tc>
                  <a:txBody>
                    <a:bodyPr/>
                    <a:lstStyle/>
                    <a:p>
                      <a:pPr indent="0" lvl="0" marL="0" rtl="0" algn="ctr">
                        <a:spcBef>
                          <a:spcPts val="0"/>
                        </a:spcBef>
                        <a:spcAft>
                          <a:spcPts val="0"/>
                        </a:spcAft>
                        <a:buNone/>
                      </a:pPr>
                      <a:r>
                        <a:rPr lang="zh-CN"/>
                        <a:t>22345 736 1139 20336</a:t>
                      </a:r>
                      <a:endParaRPr/>
                    </a:p>
                  </a:txBody>
                  <a:tcPr marT="91425" marB="91425" marR="91425" marL="91425"/>
                </a:tc>
              </a:tr>
              <a:tr h="414525">
                <a:tc>
                  <a:txBody>
                    <a:bodyPr/>
                    <a:lstStyle/>
                    <a:p>
                      <a:pPr indent="0" lvl="0" marL="0" rtl="0" algn="ctr">
                        <a:spcBef>
                          <a:spcPts val="0"/>
                        </a:spcBef>
                        <a:spcAft>
                          <a:spcPts val="0"/>
                        </a:spcAft>
                        <a:buNone/>
                      </a:pPr>
                      <a:r>
                        <a:rPr b="1" lang="zh-CN"/>
                        <a:t>SVM</a:t>
                      </a:r>
                      <a:endParaRPr b="1"/>
                    </a:p>
                  </a:txBody>
                  <a:tcPr marT="91425" marB="91425" marR="91425" marL="91425"/>
                </a:tc>
                <a:tc>
                  <a:txBody>
                    <a:bodyPr/>
                    <a:lstStyle/>
                    <a:p>
                      <a:pPr indent="0" lvl="0" marL="0" rtl="0" algn="ctr">
                        <a:spcBef>
                          <a:spcPts val="0"/>
                        </a:spcBef>
                        <a:spcAft>
                          <a:spcPts val="0"/>
                        </a:spcAft>
                        <a:buNone/>
                      </a:pPr>
                      <a:r>
                        <a:rPr lang="zh-CN">
                          <a:solidFill>
                            <a:schemeClr val="dk1"/>
                          </a:solidFill>
                        </a:rPr>
                        <a:t>0.9722</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zh-CN">
                          <a:solidFill>
                            <a:schemeClr val="dk1"/>
                          </a:solidFill>
                        </a:rPr>
                        <a:t>0.9195</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zh-CN">
                          <a:solidFill>
                            <a:schemeClr val="dk1"/>
                          </a:solidFill>
                        </a:rPr>
                        <a:t>0.9130</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zh-CN">
                          <a:solidFill>
                            <a:schemeClr val="dk1"/>
                          </a:solidFill>
                        </a:rPr>
                        <a:t>0.9576</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zh-CN">
                          <a:solidFill>
                            <a:schemeClr val="dk1"/>
                          </a:solidFill>
                        </a:rPr>
                        <a:t>0.9162</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zh-CN">
                          <a:solidFill>
                            <a:schemeClr val="dk1"/>
                          </a:solidFill>
                        </a:rPr>
                        <a:t>23014 199 281 21062</a:t>
                      </a:r>
                      <a:endParaRPr>
                        <a:solidFill>
                          <a:schemeClr val="dk1"/>
                        </a:solidFill>
                      </a:endParaRPr>
                    </a:p>
                  </a:txBody>
                  <a:tcPr marT="91425" marB="91425" marR="91425" marL="91425"/>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Model Comparison </a:t>
            </a:r>
            <a:endParaRPr/>
          </a:p>
        </p:txBody>
      </p:sp>
      <p:sp>
        <p:nvSpPr>
          <p:cNvPr id="565" name="Google Shape;565;p61"/>
          <p:cNvSpPr txBox="1"/>
          <p:nvPr>
            <p:ph idx="1" type="body"/>
          </p:nvPr>
        </p:nvSpPr>
        <p:spPr>
          <a:xfrm>
            <a:off x="727650" y="2113725"/>
            <a:ext cx="7688700" cy="2760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zh-CN"/>
              <a:t>Decision Tree:</a:t>
            </a:r>
            <a:endParaRPr/>
          </a:p>
          <a:p>
            <a:pPr indent="-304958" lvl="0" marL="457200" rtl="0" algn="l">
              <a:spcBef>
                <a:spcPts val="1200"/>
              </a:spcBef>
              <a:spcAft>
                <a:spcPts val="0"/>
              </a:spcAft>
              <a:buSzPct val="100000"/>
              <a:buAutoNum type="arabicPeriod"/>
            </a:pPr>
            <a:r>
              <a:rPr lang="zh-CN"/>
              <a:t>Intuitive decision rules</a:t>
            </a:r>
            <a:endParaRPr/>
          </a:p>
          <a:p>
            <a:pPr indent="-304958" lvl="0" marL="457200" rtl="0" algn="l">
              <a:spcBef>
                <a:spcPts val="0"/>
              </a:spcBef>
              <a:spcAft>
                <a:spcPts val="0"/>
              </a:spcAft>
              <a:buSzPct val="100000"/>
              <a:buAutoNum type="arabicPeriod"/>
            </a:pPr>
            <a:r>
              <a:rPr lang="zh-CN"/>
              <a:t>Easy to get relatively higher performance</a:t>
            </a:r>
            <a:endParaRPr/>
          </a:p>
          <a:p>
            <a:pPr indent="0" lvl="0" marL="0" rtl="0" algn="l">
              <a:spcBef>
                <a:spcPts val="1200"/>
              </a:spcBef>
              <a:spcAft>
                <a:spcPts val="0"/>
              </a:spcAft>
              <a:buNone/>
            </a:pPr>
            <a:r>
              <a:rPr lang="zh-CN"/>
              <a:t>Logistic Regression:</a:t>
            </a:r>
            <a:endParaRPr/>
          </a:p>
          <a:p>
            <a:pPr indent="-304958" lvl="0" marL="457200" rtl="0" algn="l">
              <a:spcBef>
                <a:spcPts val="1200"/>
              </a:spcBef>
              <a:spcAft>
                <a:spcPts val="0"/>
              </a:spcAft>
              <a:buSzPct val="100000"/>
              <a:buAutoNum type="arabicPeriod"/>
            </a:pPr>
            <a:r>
              <a:rPr lang="zh-CN"/>
              <a:t>Efficient implementation</a:t>
            </a:r>
            <a:endParaRPr/>
          </a:p>
          <a:p>
            <a:pPr indent="-304958" lvl="0" marL="457200" rtl="0" algn="l">
              <a:spcBef>
                <a:spcPts val="0"/>
              </a:spcBef>
              <a:spcAft>
                <a:spcPts val="0"/>
              </a:spcAft>
              <a:buSzPct val="100000"/>
              <a:buAutoNum type="arabicPeriod"/>
            </a:pPr>
            <a:r>
              <a:rPr lang="zh-CN"/>
              <a:t>Convenient probability scores for observations </a:t>
            </a:r>
            <a:endParaRPr/>
          </a:p>
          <a:p>
            <a:pPr indent="-304958" lvl="0" marL="457200" rtl="0" algn="l">
              <a:spcBef>
                <a:spcPts val="0"/>
              </a:spcBef>
              <a:spcAft>
                <a:spcPts val="0"/>
              </a:spcAft>
              <a:buSzPct val="100000"/>
              <a:buAutoNum type="arabicPeriod"/>
            </a:pPr>
            <a:r>
              <a:rPr lang="zh-CN"/>
              <a:t>Doesn’t perform well: non-linear features </a:t>
            </a:r>
            <a:endParaRPr/>
          </a:p>
          <a:p>
            <a:pPr indent="0" lvl="0" marL="0" rtl="0" algn="l">
              <a:spcBef>
                <a:spcPts val="1200"/>
              </a:spcBef>
              <a:spcAft>
                <a:spcPts val="0"/>
              </a:spcAft>
              <a:buNone/>
            </a:pPr>
            <a:r>
              <a:rPr lang="zh-CN"/>
              <a:t>SVM:</a:t>
            </a:r>
            <a:endParaRPr/>
          </a:p>
          <a:p>
            <a:pPr indent="-304958" lvl="0" marL="457200" rtl="0" algn="l">
              <a:spcBef>
                <a:spcPts val="1200"/>
              </a:spcBef>
              <a:spcAft>
                <a:spcPts val="0"/>
              </a:spcAft>
              <a:buSzPct val="100000"/>
              <a:buAutoNum type="arabicPeriod"/>
            </a:pPr>
            <a:r>
              <a:rPr lang="zh-CN"/>
              <a:t>It can be tricky to find appropriate kernel sometimes</a:t>
            </a:r>
            <a:endParaRPr/>
          </a:p>
          <a:p>
            <a:pPr indent="-304958" lvl="0" marL="457200" rtl="0" algn="l">
              <a:spcBef>
                <a:spcPts val="0"/>
              </a:spcBef>
              <a:spcAft>
                <a:spcPts val="0"/>
              </a:spcAft>
              <a:buSzPct val="100000"/>
              <a:buAutoNum type="arabicPeriod"/>
            </a:pPr>
            <a:r>
              <a:rPr lang="zh-CN"/>
              <a:t>Time consuming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Models &amp; Techniques</a:t>
            </a:r>
            <a:endParaRPr/>
          </a:p>
        </p:txBody>
      </p:sp>
      <p:sp>
        <p:nvSpPr>
          <p:cNvPr id="111" name="Google Shape;111;p17"/>
          <p:cNvSpPr/>
          <p:nvPr/>
        </p:nvSpPr>
        <p:spPr>
          <a:xfrm>
            <a:off x="1859963" y="1953250"/>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zh-CN"/>
              <a:t>Data preprocessing</a:t>
            </a:r>
            <a:endParaRPr/>
          </a:p>
        </p:txBody>
      </p:sp>
      <p:sp>
        <p:nvSpPr>
          <p:cNvPr id="112" name="Google Shape;112;p17"/>
          <p:cNvSpPr/>
          <p:nvPr/>
        </p:nvSpPr>
        <p:spPr>
          <a:xfrm>
            <a:off x="1859963" y="2766000"/>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Feature</a:t>
            </a:r>
            <a:r>
              <a:rPr b="1" lang="zh-CN" sz="1100">
                <a:latin typeface="Times New Roman"/>
                <a:ea typeface="Times New Roman"/>
                <a:cs typeface="Times New Roman"/>
                <a:sym typeface="Times New Roman"/>
              </a:rPr>
              <a:t> </a:t>
            </a:r>
            <a:r>
              <a:rPr lang="zh-CN"/>
              <a:t>Selection</a:t>
            </a:r>
            <a:endParaRPr/>
          </a:p>
        </p:txBody>
      </p:sp>
      <p:sp>
        <p:nvSpPr>
          <p:cNvPr id="113" name="Google Shape;113;p17"/>
          <p:cNvSpPr/>
          <p:nvPr/>
        </p:nvSpPr>
        <p:spPr>
          <a:xfrm>
            <a:off x="1859963" y="3578750"/>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Model Selection</a:t>
            </a:r>
            <a:endParaRPr/>
          </a:p>
        </p:txBody>
      </p:sp>
      <p:cxnSp>
        <p:nvCxnSpPr>
          <p:cNvPr id="114" name="Google Shape;114;p17"/>
          <p:cNvCxnSpPr>
            <a:stCxn id="111" idx="2"/>
            <a:endCxn id="112" idx="0"/>
          </p:cNvCxnSpPr>
          <p:nvPr/>
        </p:nvCxnSpPr>
        <p:spPr>
          <a:xfrm>
            <a:off x="2754413" y="2488450"/>
            <a:ext cx="0" cy="277500"/>
          </a:xfrm>
          <a:prstGeom prst="straightConnector1">
            <a:avLst/>
          </a:prstGeom>
          <a:noFill/>
          <a:ln cap="flat" cmpd="sng" w="9525">
            <a:solidFill>
              <a:schemeClr val="dk2"/>
            </a:solidFill>
            <a:prstDash val="solid"/>
            <a:round/>
            <a:headEnd len="med" w="med" type="none"/>
            <a:tailEnd len="med" w="med" type="triangle"/>
          </a:ln>
        </p:spPr>
      </p:cxnSp>
      <p:cxnSp>
        <p:nvCxnSpPr>
          <p:cNvPr id="115" name="Google Shape;115;p17"/>
          <p:cNvCxnSpPr>
            <a:stCxn id="112" idx="2"/>
            <a:endCxn id="113" idx="0"/>
          </p:cNvCxnSpPr>
          <p:nvPr/>
        </p:nvCxnSpPr>
        <p:spPr>
          <a:xfrm>
            <a:off x="2754413" y="3301200"/>
            <a:ext cx="0" cy="277500"/>
          </a:xfrm>
          <a:prstGeom prst="straightConnector1">
            <a:avLst/>
          </a:prstGeom>
          <a:noFill/>
          <a:ln cap="flat" cmpd="sng" w="9525">
            <a:solidFill>
              <a:schemeClr val="dk2"/>
            </a:solidFill>
            <a:prstDash val="solid"/>
            <a:round/>
            <a:headEnd len="med" w="med" type="none"/>
            <a:tailEnd len="med" w="med" type="triangle"/>
          </a:ln>
        </p:spPr>
      </p:cxnSp>
      <p:cxnSp>
        <p:nvCxnSpPr>
          <p:cNvPr id="116" name="Google Shape;116;p17"/>
          <p:cNvCxnSpPr>
            <a:stCxn id="113" idx="2"/>
            <a:endCxn id="117" idx="0"/>
          </p:cNvCxnSpPr>
          <p:nvPr/>
        </p:nvCxnSpPr>
        <p:spPr>
          <a:xfrm>
            <a:off x="2754413" y="4113950"/>
            <a:ext cx="0" cy="277500"/>
          </a:xfrm>
          <a:prstGeom prst="straightConnector1">
            <a:avLst/>
          </a:prstGeom>
          <a:noFill/>
          <a:ln cap="flat" cmpd="sng" w="9525">
            <a:solidFill>
              <a:schemeClr val="dk2"/>
            </a:solidFill>
            <a:prstDash val="solid"/>
            <a:round/>
            <a:headEnd len="med" w="med" type="none"/>
            <a:tailEnd len="med" w="med" type="triangle"/>
          </a:ln>
        </p:spPr>
      </p:cxnSp>
      <p:sp>
        <p:nvSpPr>
          <p:cNvPr id="117" name="Google Shape;117;p17"/>
          <p:cNvSpPr/>
          <p:nvPr/>
        </p:nvSpPr>
        <p:spPr>
          <a:xfrm>
            <a:off x="1859963" y="4391500"/>
            <a:ext cx="17889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Evaluation</a:t>
            </a:r>
            <a:endParaRPr/>
          </a:p>
        </p:txBody>
      </p:sp>
      <p:sp>
        <p:nvSpPr>
          <p:cNvPr id="118" name="Google Shape;118;p17"/>
          <p:cNvSpPr txBox="1"/>
          <p:nvPr/>
        </p:nvSpPr>
        <p:spPr>
          <a:xfrm>
            <a:off x="3860688" y="2833500"/>
            <a:ext cx="366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a:latin typeface="Lato"/>
                <a:ea typeface="Lato"/>
                <a:cs typeface="Lato"/>
                <a:sym typeface="Lato"/>
              </a:rPr>
              <a:t>PCA / Anova F-test</a:t>
            </a:r>
            <a:endParaRPr>
              <a:latin typeface="Lato"/>
              <a:ea typeface="Lato"/>
              <a:cs typeface="Lato"/>
              <a:sym typeface="Lato"/>
            </a:endParaRPr>
          </a:p>
        </p:txBody>
      </p:sp>
      <p:sp>
        <p:nvSpPr>
          <p:cNvPr id="119" name="Google Shape;119;p17"/>
          <p:cNvSpPr txBox="1"/>
          <p:nvPr/>
        </p:nvSpPr>
        <p:spPr>
          <a:xfrm>
            <a:off x="3860688" y="3646250"/>
            <a:ext cx="36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Lato"/>
                <a:ea typeface="Lato"/>
                <a:cs typeface="Lato"/>
                <a:sym typeface="Lato"/>
              </a:rPr>
              <a:t>Decison tree / Logistic Regression / SVM</a:t>
            </a:r>
            <a:endParaRPr>
              <a:latin typeface="Lato"/>
              <a:ea typeface="Lato"/>
              <a:cs typeface="Lato"/>
              <a:sym typeface="Lato"/>
            </a:endParaRPr>
          </a:p>
        </p:txBody>
      </p:sp>
      <p:sp>
        <p:nvSpPr>
          <p:cNvPr id="120" name="Google Shape;120;p17"/>
          <p:cNvSpPr txBox="1"/>
          <p:nvPr/>
        </p:nvSpPr>
        <p:spPr>
          <a:xfrm>
            <a:off x="3860703" y="4459000"/>
            <a:ext cx="440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a:latin typeface="Lato"/>
                <a:ea typeface="Lato"/>
                <a:cs typeface="Lato"/>
                <a:sym typeface="Lato"/>
              </a:rPr>
              <a:t>A</a:t>
            </a:r>
            <a:r>
              <a:rPr b="1" lang="zh-CN">
                <a:latin typeface="Lato"/>
                <a:ea typeface="Lato"/>
                <a:cs typeface="Lato"/>
                <a:sym typeface="Lato"/>
              </a:rPr>
              <a:t>ccuracy; Precision, Recall, f1_score, Roc_auc</a:t>
            </a:r>
            <a:endParaRPr>
              <a:latin typeface="Lato"/>
              <a:ea typeface="Lato"/>
              <a:cs typeface="Lato"/>
              <a:sym typeface="Lato"/>
            </a:endParaRPr>
          </a:p>
        </p:txBody>
      </p:sp>
      <p:cxnSp>
        <p:nvCxnSpPr>
          <p:cNvPr id="121" name="Google Shape;121;p17"/>
          <p:cNvCxnSpPr>
            <a:stCxn id="117" idx="1"/>
            <a:endCxn id="111" idx="1"/>
          </p:cNvCxnSpPr>
          <p:nvPr/>
        </p:nvCxnSpPr>
        <p:spPr>
          <a:xfrm flipH="1" rot="10800000">
            <a:off x="1859963" y="2220700"/>
            <a:ext cx="600" cy="2438400"/>
          </a:xfrm>
          <a:prstGeom prst="bentConnector3">
            <a:avLst>
              <a:gd fmla="val -74397917" name="adj1"/>
            </a:avLst>
          </a:prstGeom>
          <a:noFill/>
          <a:ln cap="flat" cmpd="sng" w="9525">
            <a:solidFill>
              <a:schemeClr val="dk2"/>
            </a:solidFill>
            <a:prstDash val="solid"/>
            <a:round/>
            <a:headEnd len="med" w="med" type="none"/>
            <a:tailEnd len="med" w="med" type="none"/>
          </a:ln>
        </p:spPr>
      </p:cxnSp>
      <p:sp>
        <p:nvSpPr>
          <p:cNvPr id="122" name="Google Shape;122;p17"/>
          <p:cNvSpPr txBox="1"/>
          <p:nvPr/>
        </p:nvSpPr>
        <p:spPr>
          <a:xfrm>
            <a:off x="0" y="3076875"/>
            <a:ext cx="1601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a:latin typeface="Lato"/>
                <a:ea typeface="Lato"/>
                <a:cs typeface="Lato"/>
                <a:sym typeface="Lato"/>
              </a:rPr>
              <a:t>Cross Validate</a:t>
            </a:r>
            <a:endParaRPr b="1">
              <a:latin typeface="Lato"/>
              <a:ea typeface="Lato"/>
              <a:cs typeface="Lato"/>
              <a:sym typeface="Lato"/>
            </a:endParaRPr>
          </a:p>
          <a:p>
            <a:pPr indent="0" lvl="0" marL="0" rtl="0" algn="ctr">
              <a:spcBef>
                <a:spcPts val="0"/>
              </a:spcBef>
              <a:spcAft>
                <a:spcPts val="0"/>
              </a:spcAft>
              <a:buNone/>
            </a:pPr>
            <a:r>
              <a:rPr lang="zh-CN">
                <a:latin typeface="Lato"/>
                <a:ea typeface="Lato"/>
                <a:cs typeface="Lato"/>
                <a:sym typeface="Lato"/>
              </a:rPr>
              <a:t>K-Fold</a:t>
            </a:r>
            <a:endParaRPr>
              <a:latin typeface="Lato"/>
              <a:ea typeface="Lato"/>
              <a:cs typeface="Lato"/>
              <a:sym typeface="Lato"/>
            </a:endParaRPr>
          </a:p>
        </p:txBody>
      </p:sp>
      <p:sp>
        <p:nvSpPr>
          <p:cNvPr id="123" name="Google Shape;123;p17"/>
          <p:cNvSpPr txBox="1"/>
          <p:nvPr/>
        </p:nvSpPr>
        <p:spPr>
          <a:xfrm>
            <a:off x="3895150" y="2066950"/>
            <a:ext cx="338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a:latin typeface="Lato"/>
                <a:ea typeface="Lato"/>
                <a:cs typeface="Lato"/>
                <a:sym typeface="Lato"/>
              </a:rPr>
              <a:t>One-Hot-Encoding;  Standardization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Summary</a:t>
            </a:r>
            <a:endParaRPr/>
          </a:p>
        </p:txBody>
      </p:sp>
      <p:sp>
        <p:nvSpPr>
          <p:cNvPr id="571" name="Google Shape;571;p62"/>
          <p:cNvSpPr txBox="1"/>
          <p:nvPr>
            <p:ph idx="1" type="body"/>
          </p:nvPr>
        </p:nvSpPr>
        <p:spPr>
          <a:xfrm>
            <a:off x="729450" y="2078875"/>
            <a:ext cx="7688700" cy="290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Simple Workflow</a:t>
            </a:r>
            <a:endParaRPr/>
          </a:p>
          <a:p>
            <a:pPr indent="-311150" lvl="0" marL="457200" rtl="0" algn="l">
              <a:spcBef>
                <a:spcPts val="1200"/>
              </a:spcBef>
              <a:spcAft>
                <a:spcPts val="0"/>
              </a:spcAft>
              <a:buSzPts val="1300"/>
              <a:buAutoNum type="arabicPeriod"/>
            </a:pPr>
            <a:r>
              <a:rPr lang="zh-CN"/>
              <a:t>Start with Logistic Regression to set the baseline of performance</a:t>
            </a:r>
            <a:endParaRPr/>
          </a:p>
          <a:p>
            <a:pPr indent="-311150" lvl="0" marL="457200" rtl="0" algn="l">
              <a:spcBef>
                <a:spcPts val="0"/>
              </a:spcBef>
              <a:spcAft>
                <a:spcPts val="0"/>
              </a:spcAft>
              <a:buSzPts val="1300"/>
              <a:buAutoNum type="arabicPeriod"/>
            </a:pPr>
            <a:r>
              <a:rPr lang="zh-CN"/>
              <a:t>Try Decision Tree, and see if it provide significant improvement</a:t>
            </a:r>
            <a:endParaRPr/>
          </a:p>
          <a:p>
            <a:pPr indent="-311150" lvl="0" marL="457200" rtl="0" algn="l">
              <a:spcBef>
                <a:spcPts val="0"/>
              </a:spcBef>
              <a:spcAft>
                <a:spcPts val="0"/>
              </a:spcAft>
              <a:buSzPts val="1300"/>
              <a:buAutoNum type="arabicPeriod"/>
            </a:pPr>
            <a:r>
              <a:rPr lang="zh-CN"/>
              <a:t>Try SVM if you have large number of features and number of observations with no limitation for resources and time</a:t>
            </a:r>
            <a:endParaRPr/>
          </a:p>
          <a:p>
            <a:pPr indent="0" lvl="0" marL="0" rtl="0" algn="l">
              <a:spcBef>
                <a:spcPts val="1200"/>
              </a:spcBef>
              <a:spcAft>
                <a:spcPts val="0"/>
              </a:spcAft>
              <a:buNone/>
            </a:pPr>
            <a:r>
              <a:rPr lang="zh-CN"/>
              <a:t>Unbalanced Dataset</a:t>
            </a:r>
            <a:endParaRPr/>
          </a:p>
          <a:p>
            <a:pPr indent="-311150" lvl="0" marL="457200" rtl="0" algn="l">
              <a:spcBef>
                <a:spcPts val="1200"/>
              </a:spcBef>
              <a:spcAft>
                <a:spcPts val="0"/>
              </a:spcAft>
              <a:buSzPts val="1300"/>
              <a:buAutoNum type="arabicPeriod"/>
            </a:pPr>
            <a:r>
              <a:rPr lang="zh-CN"/>
              <a:t>Use penalized models</a:t>
            </a:r>
            <a:endParaRPr/>
          </a:p>
          <a:p>
            <a:pPr indent="-311150" lvl="0" marL="457200" rtl="0" algn="l">
              <a:spcBef>
                <a:spcPts val="0"/>
              </a:spcBef>
              <a:spcAft>
                <a:spcPts val="0"/>
              </a:spcAft>
              <a:buSzPts val="1300"/>
              <a:buAutoNum type="arabicPeriod"/>
            </a:pPr>
            <a:r>
              <a:rPr lang="zh-CN"/>
              <a:t>Undersampling, Oversampling, or Recursive Feature Elimination (Need to improve)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0"/>
              </a:spcAft>
              <a:buNone/>
            </a:pPr>
            <a:r>
              <a:rPr lang="zh-CN"/>
              <a:t>Data preprocessing</a:t>
            </a:r>
            <a:endParaRPr/>
          </a:p>
        </p:txBody>
      </p:sp>
      <p:sp>
        <p:nvSpPr>
          <p:cNvPr id="129" name="Google Shape;129;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a:t>One-Hot-Encoding can transform all categorical features into binary features. Library </a:t>
            </a:r>
            <a:r>
              <a:rPr lang="zh-CN"/>
              <a:t>sklearn.preprocessing provides a convenient way to use OneHotEncoder to make all features into numerical binaries. </a:t>
            </a:r>
            <a:endParaRPr/>
          </a:p>
          <a:p>
            <a:pPr indent="0" lvl="0" marL="0" rtl="0" algn="just">
              <a:lnSpc>
                <a:spcPct val="115000"/>
              </a:lnSpc>
              <a:spcBef>
                <a:spcPts val="1200"/>
              </a:spcBef>
              <a:spcAft>
                <a:spcPts val="0"/>
              </a:spcAft>
              <a:buNone/>
            </a:pPr>
            <a:r>
              <a:rPr lang="zh-CN"/>
              <a:t>Next is to standardize the features by removing the mean and scaling to unit variance, in order to make sure that some features can be compared to other features. Likewise, standardScaler() from sklearn.preprocessing accelerate our project.</a:t>
            </a:r>
            <a:r>
              <a:rPr lang="zh-CN" sz="1100">
                <a:solidFill>
                  <a:srgbClr val="000000"/>
                </a:solidFill>
                <a:latin typeface="Times New Roman"/>
                <a:ea typeface="Times New Roman"/>
                <a:cs typeface="Times New Roman"/>
                <a:sym typeface="Times New Roman"/>
              </a:rPr>
              <a:t> </a:t>
            </a:r>
            <a:br>
              <a:rPr lang="zh-CN" sz="1100">
                <a:solidFill>
                  <a:srgbClr val="000000"/>
                </a:solidFill>
                <a:latin typeface="Times New Roman"/>
                <a:ea typeface="Times New Roman"/>
                <a:cs typeface="Times New Roman"/>
                <a:sym typeface="Times New Roman"/>
              </a:rPr>
            </a:br>
            <a:endParaRPr sz="1100">
              <a:solidFill>
                <a:srgbClr val="000000"/>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zh-CN"/>
              <a:t>According to .arff files, the test dataset has fewer features than the train dataset. We have to add these missing features to the test dataset before training.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Feature Selection</a:t>
            </a:r>
            <a:endParaRPr/>
          </a:p>
        </p:txBody>
      </p:sp>
      <p:sp>
        <p:nvSpPr>
          <p:cNvPr id="135" name="Google Shape;135;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Feature Selection is to eliminate redundant and irrelevant data by </a:t>
            </a:r>
            <a:r>
              <a:rPr lang="zh-CN"/>
              <a:t>selecting a subset of relevant features that fully represents the given problem. To fulfill this goal, we apply PCA and Anova F-test.</a:t>
            </a:r>
            <a:endParaRPr/>
          </a:p>
          <a:p>
            <a:pPr indent="0" lvl="0" marL="0" rtl="0" algn="l">
              <a:spcBef>
                <a:spcPts val="1200"/>
              </a:spcBef>
              <a:spcAft>
                <a:spcPts val="0"/>
              </a:spcAft>
              <a:buNone/>
            </a:pPr>
            <a:r>
              <a:rPr lang="zh-CN"/>
              <a:t>PCA (Principal Component Analysis): Use PCA to reduce dimensionality. Set n_components from 0.1 to 0.9 to  </a:t>
            </a:r>
            <a:r>
              <a:rPr lang="zh-CN"/>
              <a:t>control the number of selected features</a:t>
            </a:r>
            <a:endParaRPr/>
          </a:p>
          <a:p>
            <a:pPr indent="0" lvl="0" marL="0" rtl="0" algn="l">
              <a:spcBef>
                <a:spcPts val="1200"/>
              </a:spcBef>
              <a:spcAft>
                <a:spcPts val="1200"/>
              </a:spcAft>
              <a:buNone/>
            </a:pPr>
            <a:r>
              <a:rPr lang="zh-CN"/>
              <a:t>ANOVA F-test: Compute ANOVA F-value between label/feature for classification tasks, and use SelectPercentile to keep specific percent of features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Model</a:t>
            </a:r>
            <a:r>
              <a:rPr lang="zh-CN"/>
              <a:t> Selection</a:t>
            </a:r>
            <a:endParaRPr/>
          </a:p>
        </p:txBody>
      </p:sp>
      <p:sp>
        <p:nvSpPr>
          <p:cNvPr id="141" name="Google Shape;141;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b="1" lang="zh-CN" sz="1302"/>
              <a:t>Decision Tree: </a:t>
            </a:r>
            <a:r>
              <a:rPr lang="zh-CN" sz="1302"/>
              <a:t>sklearn.tree.DecisionTreeClassifier. </a:t>
            </a:r>
            <a:endParaRPr sz="1302"/>
          </a:p>
          <a:p>
            <a:pPr indent="0" lvl="0" marL="0" rtl="0" algn="l">
              <a:lnSpc>
                <a:spcPct val="95000"/>
              </a:lnSpc>
              <a:spcBef>
                <a:spcPts val="1200"/>
              </a:spcBef>
              <a:spcAft>
                <a:spcPts val="0"/>
              </a:spcAft>
              <a:buSzPts val="1018"/>
              <a:buNone/>
            </a:pPr>
            <a:r>
              <a:rPr b="1" lang="zh-CN" sz="1302"/>
              <a:t>Logistic Regression:</a:t>
            </a:r>
            <a:r>
              <a:rPr lang="zh-CN" sz="1302"/>
              <a:t> sklearn.linear_model.LogisticRegression. In the multiclass case, the training algorithm uses the one-vs-rest (OvR) scheme if the ‘multi_class’ option is set to ‘ovr’, and uses the cross-entropy loss if the ‘multi_class’ option is set to ‘multinomial’</a:t>
            </a:r>
            <a:endParaRPr sz="1302"/>
          </a:p>
          <a:p>
            <a:pPr indent="0" lvl="0" marL="0" rtl="0" algn="l">
              <a:lnSpc>
                <a:spcPct val="95000"/>
              </a:lnSpc>
              <a:spcBef>
                <a:spcPts val="1200"/>
              </a:spcBef>
              <a:spcAft>
                <a:spcPts val="0"/>
              </a:spcAft>
              <a:buSzPts val="1018"/>
              <a:buNone/>
            </a:pPr>
            <a:r>
              <a:rPr b="1" lang="zh-CN" sz="1302"/>
              <a:t>SVM:</a:t>
            </a:r>
            <a:r>
              <a:rPr lang="zh-CN" sz="1302"/>
              <a:t> sklearn.svm.LinearSVC. This class supports both dense and sparse input and the multiclass support is handled according to a one-vs-the-rest scheme.</a:t>
            </a:r>
            <a:endParaRPr sz="1302"/>
          </a:p>
          <a:p>
            <a:pPr indent="0" lvl="0" marL="0" rtl="0" algn="l">
              <a:lnSpc>
                <a:spcPct val="95000"/>
              </a:lnSpc>
              <a:spcBef>
                <a:spcPts val="1200"/>
              </a:spcBef>
              <a:spcAft>
                <a:spcPts val="0"/>
              </a:spcAft>
              <a:buSzPts val="1018"/>
              <a:buNone/>
            </a:pPr>
            <a:r>
              <a:t/>
            </a:r>
            <a:endParaRPr sz="1302"/>
          </a:p>
          <a:p>
            <a:pPr indent="0" lvl="0" marL="0" rtl="0" algn="l">
              <a:lnSpc>
                <a:spcPct val="95000"/>
              </a:lnSpc>
              <a:spcBef>
                <a:spcPts val="1200"/>
              </a:spcBef>
              <a:spcAft>
                <a:spcPts val="1200"/>
              </a:spcAft>
              <a:buSzPts val="1018"/>
              <a:buNone/>
            </a:pPr>
            <a:r>
              <a:t/>
            </a:r>
            <a:endParaRPr sz="1302"/>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Evaluation</a:t>
            </a:r>
            <a:endParaRPr/>
          </a:p>
        </p:txBody>
      </p:sp>
      <p:sp>
        <p:nvSpPr>
          <p:cNvPr id="147" name="Google Shape;147;p21"/>
          <p:cNvSpPr txBox="1"/>
          <p:nvPr>
            <p:ph idx="1" type="body"/>
          </p:nvPr>
        </p:nvSpPr>
        <p:spPr>
          <a:xfrm>
            <a:off x="729450" y="1853850"/>
            <a:ext cx="7688700" cy="25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770"/>
              <a:buNone/>
            </a:pPr>
            <a:r>
              <a:rPr lang="zh-CN" sz="1310"/>
              <a:t>Using the test data to make predictions of the model. Multiple scores are considered such as: accuracy score, recall, f-measure, confusion matrix.</a:t>
            </a:r>
            <a:endParaRPr sz="1310"/>
          </a:p>
          <a:p>
            <a:pPr indent="0" lvl="0" marL="0" rtl="0" algn="l">
              <a:spcBef>
                <a:spcPts val="1200"/>
              </a:spcBef>
              <a:spcAft>
                <a:spcPts val="0"/>
              </a:spcAft>
              <a:buSzPts val="770"/>
              <a:buNone/>
            </a:pPr>
            <a:r>
              <a:rPr lang="zh-CN" sz="1310"/>
              <a:t>Accuracy. sklearn.metrics.accuracy_score. To compute the test dataset’s accuracy,  comparing the predicted labels with actual labels in test datasets.</a:t>
            </a:r>
            <a:endParaRPr sz="1310"/>
          </a:p>
          <a:p>
            <a:pPr indent="0" lvl="0" marL="0" rtl="0" algn="l">
              <a:spcBef>
                <a:spcPts val="1200"/>
              </a:spcBef>
              <a:spcAft>
                <a:spcPts val="0"/>
              </a:spcAft>
              <a:buSzPts val="770"/>
              <a:buNone/>
            </a:pPr>
            <a:r>
              <a:rPr lang="zh-CN" sz="1310"/>
              <a:t>ROC (receiver operating characteristic) curves and AUC: sklearn.metrics.roc_auc_score. This class computes the area under the ROC curve, to reflect the relationship between true positive rate and false positive rate.</a:t>
            </a:r>
            <a:endParaRPr sz="1310"/>
          </a:p>
          <a:p>
            <a:pPr indent="0" lvl="0" marL="0" rtl="0" algn="l">
              <a:spcBef>
                <a:spcPts val="1200"/>
              </a:spcBef>
              <a:spcAft>
                <a:spcPts val="0"/>
              </a:spcAft>
              <a:buSzPts val="770"/>
              <a:buNone/>
            </a:pPr>
            <a:r>
              <a:rPr lang="zh-CN" sz="1310"/>
              <a:t>PRC (Receiver Operating Characteristic): sklearn.metrics.f1_score. The F1 score can be interpreted as a weighted average of the precision and recall, where an F1 score reaches its best value at 1 and worst score at 0.</a:t>
            </a:r>
            <a:endParaRPr sz="1310"/>
          </a:p>
          <a:p>
            <a:pPr indent="0" lvl="0" marL="0" rtl="0" algn="l">
              <a:spcBef>
                <a:spcPts val="1200"/>
              </a:spcBef>
              <a:spcAft>
                <a:spcPts val="0"/>
              </a:spcAft>
              <a:buSzPts val="770"/>
              <a:buNone/>
            </a:pPr>
            <a:r>
              <a:t/>
            </a:r>
            <a:endParaRPr sz="1210"/>
          </a:p>
          <a:p>
            <a:pPr indent="0" lvl="0" marL="0" rtl="0" algn="l">
              <a:spcBef>
                <a:spcPts val="1200"/>
              </a:spcBef>
              <a:spcAft>
                <a:spcPts val="1200"/>
              </a:spcAft>
              <a:buSzPts val="770"/>
              <a:buNone/>
            </a:pPr>
            <a:r>
              <a:t/>
            </a:r>
            <a:endParaRPr sz="121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